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80" r:id="rId3"/>
    <p:sldId id="258" r:id="rId4"/>
    <p:sldId id="259" r:id="rId5"/>
    <p:sldId id="260" r:id="rId6"/>
    <p:sldId id="262" r:id="rId7"/>
    <p:sldId id="281" r:id="rId8"/>
    <p:sldId id="292" r:id="rId9"/>
    <p:sldId id="282" r:id="rId10"/>
    <p:sldId id="266" r:id="rId11"/>
    <p:sldId id="293" r:id="rId12"/>
    <p:sldId id="267" r:id="rId13"/>
    <p:sldId id="322" r:id="rId14"/>
    <p:sldId id="268" r:id="rId15"/>
    <p:sldId id="298" r:id="rId16"/>
    <p:sldId id="297" r:id="rId17"/>
    <p:sldId id="295" r:id="rId18"/>
    <p:sldId id="314" r:id="rId19"/>
    <p:sldId id="315" r:id="rId20"/>
    <p:sldId id="296" r:id="rId21"/>
    <p:sldId id="294" r:id="rId22"/>
    <p:sldId id="317" r:id="rId23"/>
    <p:sldId id="324" r:id="rId24"/>
    <p:sldId id="273" r:id="rId25"/>
    <p:sldId id="319" r:id="rId26"/>
    <p:sldId id="288" r:id="rId27"/>
    <p:sldId id="275" r:id="rId28"/>
    <p:sldId id="276" r:id="rId29"/>
    <p:sldId id="308" r:id="rId30"/>
    <p:sldId id="309" r:id="rId31"/>
    <p:sldId id="310" r:id="rId32"/>
    <p:sldId id="311" r:id="rId33"/>
    <p:sldId id="323" r:id="rId34"/>
    <p:sldId id="312" r:id="rId35"/>
    <p:sldId id="313" r:id="rId36"/>
    <p:sldId id="325" r:id="rId37"/>
    <p:sldId id="300" r:id="rId38"/>
    <p:sldId id="326" r:id="rId39"/>
    <p:sldId id="327" r:id="rId40"/>
    <p:sldId id="279" r:id="rId41"/>
    <p:sldId id="290" r:id="rId42"/>
  </p:sldIdLst>
  <p:sldSz cx="9144000" cy="5143500" type="screen16x9"/>
  <p:notesSz cx="6858000" cy="9144000"/>
  <p:embeddedFontLst>
    <p:embeddedFont>
      <p:font typeface="NanumGothic ExtraBold" panose="020B0600000101010101" charset="-127"/>
      <p:bold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T Sans Narrow" panose="020B0506020203020204" pitchFamily="34" charset="0"/>
      <p:regular r:id="rId49"/>
      <p:bold r:id="rId50"/>
    </p:embeddedFont>
    <p:embeddedFont>
      <p:font typeface="나눔고딕 ExtraBold" panose="020D0904000000000000" pitchFamily="50" charset="-127"/>
      <p:bold r:id="rId51"/>
    </p:embeddedFont>
    <p:embeddedFont>
      <p:font typeface="나눔스퀘어 ExtraBold" panose="020B0600000101010101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0000"/>
    <a:srgbClr val="FFEACC"/>
    <a:srgbClr val="FFC493"/>
    <a:srgbClr val="FFE1C9"/>
    <a:srgbClr val="C9DAF8"/>
    <a:srgbClr val="FCFFD9"/>
    <a:srgbClr val="FFFFFF"/>
    <a:srgbClr val="FCE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7264" autoAdjust="0"/>
  </p:normalViewPr>
  <p:slideViewPr>
    <p:cSldViewPr snapToGrid="0">
      <p:cViewPr varScale="1">
        <p:scale>
          <a:sx n="131" d="100"/>
          <a:sy n="131" d="100"/>
        </p:scale>
        <p:origin x="105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166301054222202"/>
          <c:y val="9.2742321379046325E-2"/>
          <c:w val="0.77335280094028225"/>
          <c:h val="0.7141901169126924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배출량 비율</c:v>
                </c:pt>
              </c:strCache>
            </c:strRef>
          </c:tx>
          <c:explosion val="19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A0-4B49-8149-4F3BBB30AB0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A0-4B49-8149-4F3BBB30AB0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A0-4B49-8149-4F3BBB30AB06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63D-4B4D-92BE-0A0C1A2223F2}"/>
              </c:ext>
            </c:extLst>
          </c:dPt>
          <c:dPt>
            <c:idx val="4"/>
            <c:bubble3D val="0"/>
            <c:explosion val="18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AA0-4B49-8149-4F3BBB30AB06}"/>
              </c:ext>
            </c:extLst>
          </c:dPt>
          <c:dPt>
            <c:idx val="5"/>
            <c:bubble3D val="0"/>
            <c:explosion val="7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D-4B4D-92BE-0A0C1A2223F2}"/>
              </c:ext>
            </c:extLst>
          </c:dPt>
          <c:dLbls>
            <c:dLbl>
              <c:idx val="1"/>
              <c:layout>
                <c:manualLayout>
                  <c:x val="-0.15399118085120805"/>
                  <c:y val="9.884517070215863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A0-4B49-8149-4F3BBB30AB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노형동</c:v>
                </c:pt>
                <c:pt idx="1">
                  <c:v>이도2동</c:v>
                </c:pt>
                <c:pt idx="2">
                  <c:v>연동</c:v>
                </c:pt>
                <c:pt idx="3">
                  <c:v>일도2동</c:v>
                </c:pt>
                <c:pt idx="4">
                  <c:v>아라동</c:v>
                </c:pt>
                <c:pt idx="5">
                  <c:v>나머지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10.1</c:v>
                </c:pt>
                <c:pt idx="1">
                  <c:v>9.1999999999999993</c:v>
                </c:pt>
                <c:pt idx="2">
                  <c:v>7.9</c:v>
                </c:pt>
                <c:pt idx="3">
                  <c:v>6.3</c:v>
                </c:pt>
                <c:pt idx="4">
                  <c:v>4.9000000000000004</c:v>
                </c:pt>
                <c:pt idx="5">
                  <c:v>61.600000000000009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3D-4B4D-92BE-0A0C1A2223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거주인구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27449537287445"/>
          <c:y val="8.9018257075249838E-2"/>
          <c:w val="0.75549965183543788"/>
          <c:h val="0.6893315869834217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유동인구 비율</c:v>
                </c:pt>
              </c:strCache>
            </c:strRef>
          </c:tx>
          <c:explosion val="1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D5-4FDA-A31F-FE355BFEEF3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D5-4FDA-A31F-FE355BFEEF3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DD5-4FDA-A31F-FE355BFEEF34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448-4783-91C5-74D350B2E75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DD5-4FDA-A31F-FE355BFEEF34}"/>
              </c:ext>
            </c:extLst>
          </c:dPt>
          <c:dPt>
            <c:idx val="5"/>
            <c:bubble3D val="0"/>
            <c:explosion val="9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448-4783-91C5-74D350B2E75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노형동</c:v>
                </c:pt>
                <c:pt idx="1">
                  <c:v>이도2동</c:v>
                </c:pt>
                <c:pt idx="2">
                  <c:v>연동</c:v>
                </c:pt>
                <c:pt idx="3">
                  <c:v>일도2동</c:v>
                </c:pt>
                <c:pt idx="4">
                  <c:v>아라동</c:v>
                </c:pt>
                <c:pt idx="5">
                  <c:v>나머지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8.8000000000000007</c:v>
                </c:pt>
                <c:pt idx="1">
                  <c:v>9</c:v>
                </c:pt>
                <c:pt idx="2">
                  <c:v>8.1</c:v>
                </c:pt>
                <c:pt idx="3">
                  <c:v>4.4000000000000004</c:v>
                </c:pt>
                <c:pt idx="4">
                  <c:v>6.4</c:v>
                </c:pt>
                <c:pt idx="5">
                  <c:v>63.300000000000004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48-4783-91C5-74D350B2E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31.8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1,'6'0,"0"1,-1 0,1 0,-1 0,1 1,-1 0,0 0,0 0,0 1,0 0,7 5,52 45,-25-19,-8-13,1-1,35 16,-33-18,54 35,-67-39,1-1,1-2,37 15,-7-3,107 36,-102-40,62 31,11 12,137 73,-232-111,-23-15,0 0,0-2,0 1,27 9,-23-12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56.3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1,'140'1,"247"36,-286-19,141 19,-225-34,1 0,-1 1,17 7,-17-5,0-1,0-1,20 2,156 23,-57 12,-81-25,-39-12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58.3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1,'168'161,"94"98,-10-6,-1-4,-36-37,-126-132,-37-25,89 73,-71-78,-56-41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14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1,'38'34,"2"-2,1-2,70 39,33 23,-16-7,-65-44,64 52,147 158,-228-206,2-2,2-2,2-2,105 59,-144-92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17.9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1004,'22'-19,"0"0,34-20,28-23,-41 27,33-33,-64 57,1 0,0 2,1 0,0 0,23-10,14-8,70-49,104-61,-135 74,-20 13,12-2,-19 15,92-75,-48 33,-96 69,1 1,-1 0,2 1,19-10,-16 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49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1,'-1433'4163,"1427"-4145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8:27.9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1675,'133'-2,"143"5,-183 7,-50-4,54 1,17-6,123-4,-164-8,16-1,24 13,-51 0,0-2,79-13,-44 3,-69 9,1-2,-1 0,45-14,-49 12,1 0,0 1,27-1,-25 4,0-2,37-10,-37 7,1 2,-1 1,53-2,-42 5,43-9,147-12,-129 7,-1 5,116 3,-166 5,52-8,-52 4,49 0,-69 4,1-2,-1 0,54-16,-6 1,162-35,-106 27,39-12,-12 6,-107 24,0-2,50-17,-46 9,42-17,-61 22,1 1,44-9,-42 12,-1-1,40-17,-6-9,-59 28,1 0,1 1,0 1,0 1,0 0,1 1,-1 0,1 2,29-3,52 8,47-2,-126-1,0-1,0-1,-1-1,1-1,27-10,-16 2,0-1,33-21,-9 5,-40 24,-1-1,0 0,-1-1,1-1,10-10,20-16,-34 30,-1-2,0 1,0-1,0 0,-1 0,11-16,-12 15,0 0,1 0,0 0,0 1,1 0,0 1,0 0,0 0,1 0,0 1,0 1,1-1,-1 1,1 1,0 0,13-2,16-1,-1 1,1 3,41 1,28-1,6-17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8:44.9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0 804,'2'-10,"0"-1,1 1,-1 0,2 1,0-1,0 0,1 1,6-11,6-11,16-44,-20 42,1 2,2 0,0 1,3 0,36-46,-39 59,0 1,1 0,28-19,-40 32,-1-1,1 1,0 0,0 0,0 1,0 0,0 0,1 0,-1 0,1 1,-1 0,1 0,0 0,-1 1,1 0,0 0,-1 0,1 1,9 2,-9 0,-1 1,1 0,-1 0,1 0,-1 1,-1 0,1 0,-1 0,1 0,-2 1,1 0,3 7,-3-6,1 0,-1 0,1-1,0 1,1-1,11 10,-14-14,-1-1,1 0,-1 1,1-1,0-1,-1 1,1 0,0-1,0 1,-1-1,1 0,0 0,0 0,0 0,-1 0,1-1,0 1,0-1,-1 0,1 0,-1 0,1 0,0 0,4-3,2-2,0 0,-1-1,1 0,-1-1,-1 1,9-11,-12 12,1 0,-1 1,1-1,0 1,0 1,1-1,0 1,-1 0,2 0,-1 0,0 1,1 0,-1 0,1 1,10-3,19 3,-26 2,0-1,0 1,0-2,11-2,-18 3,0 0,0-1,0 1,0-1,0 1,0-1,0 0,-1 0,1 0,-1 0,1-1,-1 1,0-1,0 0,0 1,3-6,4-8,1 0,1 0,1 1,0 0,1 1,0 1,26-20,-28 25,1 0,-1 1,1 0,0 1,1 0,-1 1,1 0,0 1,1 1,-1 0,20-1,-13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ko-KR" altLang="en-US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제주지역 음식물 쓰레기 배출량 감소를 위한 예측 모델 수립 및 주요요인 도출 발표를 맡은 </a:t>
            </a:r>
            <a:r>
              <a:rPr lang="ko-KR" altLang="en-US" sz="1100" b="0" dirty="0" err="1">
                <a:latin typeface="NanumGothic ExtraBold"/>
                <a:ea typeface="NanumGothic ExtraBold"/>
                <a:cs typeface="NanumGothic ExtraBold"/>
                <a:sym typeface="NanumGothic ExtraBold"/>
              </a:rPr>
              <a:t>러닝머신</a:t>
            </a:r>
            <a:r>
              <a:rPr lang="ko-KR" altLang="en-US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팀 발표자 박형준입니다</a:t>
            </a:r>
            <a:r>
              <a:rPr lang="en-US" altLang="ko-KR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c8103c5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8c8103c5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직관적으로 밀접한 관련이 있을 것 같은 거주인구에 대해서 먼저 </a:t>
            </a:r>
            <a:r>
              <a:rPr lang="en-US" altLang="ko-KR" dirty="0"/>
              <a:t>EDA</a:t>
            </a:r>
            <a:r>
              <a:rPr lang="ko-KR" altLang="en-US" dirty="0"/>
              <a:t>를 진행해 보았습니다</a:t>
            </a:r>
            <a:r>
              <a:rPr lang="en-US" altLang="ko-KR" dirty="0"/>
              <a:t>. </a:t>
            </a:r>
            <a:r>
              <a:rPr lang="ko-KR" altLang="en-US" dirty="0"/>
              <a:t>왼편의 플롯은 제주도 행정구역 별 거주인구 별 음식물 쓰레기 배출량을 보여주는데요</a:t>
            </a:r>
            <a:r>
              <a:rPr lang="en-US" altLang="ko-KR" dirty="0"/>
              <a:t>, </a:t>
            </a:r>
            <a:r>
              <a:rPr lang="ko-KR" altLang="en-US" dirty="0" err="1"/>
              <a:t>보시다시피</a:t>
            </a:r>
            <a:r>
              <a:rPr lang="ko-KR" altLang="en-US" dirty="0"/>
              <a:t> 거주인구가 많은 지역일 수록 배출량이 많은 경향을 볼 수 있습니다</a:t>
            </a:r>
            <a:r>
              <a:rPr lang="en-US" altLang="ko-KR" dirty="0"/>
              <a:t>.  </a:t>
            </a:r>
            <a:r>
              <a:rPr lang="ko-KR" altLang="en-US" dirty="0"/>
              <a:t>그러나 무조건적으로 일반화 할 수는 없는 것이</a:t>
            </a:r>
            <a:r>
              <a:rPr lang="en-US" altLang="ko-KR" dirty="0"/>
              <a:t>, (</a:t>
            </a:r>
            <a:r>
              <a:rPr lang="ko-KR" altLang="en-US" dirty="0"/>
              <a:t>커서로 두 군데 지목</a:t>
            </a:r>
            <a:r>
              <a:rPr lang="en-US" altLang="ko-KR" dirty="0"/>
              <a:t>) </a:t>
            </a:r>
            <a:r>
              <a:rPr lang="ko-KR" altLang="en-US" dirty="0"/>
              <a:t>거주인구가 적으면서 배출량이 많거나</a:t>
            </a:r>
            <a:r>
              <a:rPr lang="en-US" altLang="ko-KR" dirty="0"/>
              <a:t>, </a:t>
            </a:r>
            <a:r>
              <a:rPr lang="ko-KR" altLang="en-US" dirty="0"/>
              <a:t>혹은 그 반대의 </a:t>
            </a:r>
            <a:r>
              <a:rPr lang="ko-KR" altLang="en-US" dirty="0" err="1"/>
              <a:t>경우또한</a:t>
            </a:r>
            <a:r>
              <a:rPr lang="ko-KR" altLang="en-US" dirty="0"/>
              <a:t> 상당수 존재합니다</a:t>
            </a:r>
            <a:r>
              <a:rPr lang="en-US" altLang="ko-KR" dirty="0"/>
              <a:t>. </a:t>
            </a:r>
            <a:r>
              <a:rPr lang="ko-KR" altLang="en-US" dirty="0"/>
              <a:t>따라서 영향을 미치는 다른 요인들이 존재한다는 것을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일단 </a:t>
            </a:r>
            <a:r>
              <a:rPr lang="ko-KR" altLang="en-US" dirty="0" err="1"/>
              <a:t>행정동별로</a:t>
            </a:r>
            <a:r>
              <a:rPr lang="ko-KR" altLang="en-US" dirty="0"/>
              <a:t> 차이가 존재하는 것 같으니</a:t>
            </a:r>
            <a:r>
              <a:rPr lang="en-US" altLang="ko-KR" dirty="0"/>
              <a:t>, </a:t>
            </a:r>
            <a:r>
              <a:rPr lang="ko-KR" altLang="en-US" dirty="0"/>
              <a:t>거주인구 특성을 확인하기 위해서 각각의 거주 인구 추이를 확인해 보았습니다</a:t>
            </a:r>
            <a:r>
              <a:rPr lang="en-US" altLang="ko-KR" dirty="0"/>
              <a:t>.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거주인구는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1000~60000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명까지 다양하고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거주인구가 증가하거나 감소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혹은 등락이 반복되는 등 다양한 추세를 확인할 수 있었습니다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c8103c5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8c8103c5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거주인구데이터에서 행정동 별 주민등록 거주인구와 외국인 거주인구간의 상관분포를 </a:t>
            </a:r>
            <a:r>
              <a:rPr lang="ko-KR" altLang="en-US" dirty="0" err="1"/>
              <a:t>나타내보았습니다</a:t>
            </a:r>
            <a:r>
              <a:rPr lang="en-US" altLang="ko-KR" dirty="0"/>
              <a:t>. </a:t>
            </a:r>
            <a:r>
              <a:rPr lang="ko-KR" altLang="en-US" dirty="0"/>
              <a:t>변수 이름 </a:t>
            </a:r>
            <a:r>
              <a:rPr lang="en-US" altLang="ko-KR" dirty="0" err="1"/>
              <a:t>resid_reg_pop</a:t>
            </a:r>
            <a:r>
              <a:rPr lang="ko-KR" altLang="en-US" dirty="0"/>
              <a:t>은 주민등록인구</a:t>
            </a:r>
            <a:r>
              <a:rPr lang="en-US" altLang="ko-KR" dirty="0"/>
              <a:t>, foreign</a:t>
            </a:r>
            <a:r>
              <a:rPr lang="ko-KR" altLang="en-US" dirty="0"/>
              <a:t>은 외국인 </a:t>
            </a:r>
            <a:r>
              <a:rPr lang="ko-KR" altLang="en-US" dirty="0" err="1"/>
              <a:t>거주인구입니다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한편 우측 플롯을 보시면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주민등록인구와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배출량간의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상관계수는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0.89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거주인구와의 상관계수인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0.89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같습니다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이유로는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외국인 거주 비율은 모든 행정동에서 작게 나타나며 위와 같은 플롯에서도 거주인구와의 상관성이 크게 드러나지는 않기 때문입니다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591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c8103c5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c8103c5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유동인구데이터에 대한 탐색입니다</a:t>
            </a:r>
            <a:r>
              <a:rPr lang="en-US" altLang="ko-KR" dirty="0"/>
              <a:t>.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2018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년 기준 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제주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특별자치도의 월 평균 전체 거주인구를 포함한 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유동인구의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 수는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485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만 명이며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66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만 명 가량의 거주인구에 비해 약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7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배 이상 많습니다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따라서 거주지 중심 쓰레기 분포라고 할지라도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여러 숙박 시설에서 투숙하는 유동인구 데이터를 통해서도 예측 모델을 설계해야 한다고 생각하였습니다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위 그래프는 이러한 연도별로 유동인구의 증가세를 보여주며 특히나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2021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년에는 많은 인구가 유입된 것을 볼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 한편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성수기인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7,8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월에 전체적으로 증가하는 추세를 보여주고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c8103c5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c8103c5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이러한 유동인구는 거주인구와 마찬가지로 배출량과 밀접한 양의 상관관계를 가집니다</a:t>
            </a:r>
            <a:r>
              <a:rPr lang="en-US" altLang="ko-KR" dirty="0"/>
              <a:t>. </a:t>
            </a:r>
            <a:r>
              <a:rPr lang="ko-KR" altLang="en-US" dirty="0"/>
              <a:t>우측 </a:t>
            </a:r>
            <a:r>
              <a:rPr lang="ko-KR" altLang="en-US" dirty="0" err="1"/>
              <a:t>스캐터</a:t>
            </a:r>
            <a:r>
              <a:rPr lang="ko-KR" altLang="en-US" dirty="0"/>
              <a:t> 플롯을 보시면</a:t>
            </a:r>
            <a:r>
              <a:rPr lang="en-US" altLang="ko-KR" dirty="0"/>
              <a:t>, </a:t>
            </a:r>
            <a:r>
              <a:rPr lang="ko-KR" altLang="en-US" dirty="0"/>
              <a:t>행정구역별 유동인구의 수에 따라 배출량이 대략적으로 높아지는 추세를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뿐만 아니라</a:t>
            </a:r>
            <a:r>
              <a:rPr lang="en-US" altLang="ko-KR" dirty="0"/>
              <a:t>, </a:t>
            </a:r>
            <a:r>
              <a:rPr lang="ko-KR" altLang="en-US" dirty="0"/>
              <a:t>좌측 </a:t>
            </a:r>
            <a:r>
              <a:rPr lang="ko-KR" altLang="en-US" dirty="0" err="1"/>
              <a:t>히트맵을</a:t>
            </a:r>
            <a:r>
              <a:rPr lang="ko-KR" altLang="en-US" dirty="0"/>
              <a:t> 보시면 거주인구와의 상관계수도 </a:t>
            </a:r>
            <a:r>
              <a:rPr lang="en-US" altLang="ko-KR" dirty="0"/>
              <a:t>0.99</a:t>
            </a:r>
            <a:r>
              <a:rPr lang="ko-KR" altLang="en-US" dirty="0"/>
              <a:t>로 거주인구 대비 많은 외부인 유입을 고려해봤을 때</a:t>
            </a:r>
            <a:r>
              <a:rPr lang="en-US" altLang="ko-KR" dirty="0"/>
              <a:t>, </a:t>
            </a:r>
            <a:r>
              <a:rPr lang="ko-KR" altLang="en-US" dirty="0"/>
              <a:t>상당히 높은 수준의 상관성을 가진다는 것을 확인 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416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음식물 쓰레기를 논하는데</a:t>
            </a:r>
            <a:r>
              <a:rPr lang="en-US" altLang="ko-KR" dirty="0"/>
              <a:t>, </a:t>
            </a:r>
            <a:r>
              <a:rPr lang="ko-KR" altLang="en-US" dirty="0"/>
              <a:t>당연히 음식 소비관련 데이터가 빠질 수 없겠죠</a:t>
            </a:r>
            <a:r>
              <a:rPr lang="en-US" altLang="ko-KR" dirty="0"/>
              <a:t>? </a:t>
            </a:r>
            <a:r>
              <a:rPr lang="ko-KR" altLang="en-US" dirty="0"/>
              <a:t>다음 </a:t>
            </a:r>
            <a:r>
              <a:rPr lang="en-US" altLang="ko-KR" dirty="0"/>
              <a:t>EDA</a:t>
            </a:r>
            <a:r>
              <a:rPr lang="ko-KR" altLang="en-US" dirty="0"/>
              <a:t>로는 카드소비데이터를 탐색해보았습니다</a:t>
            </a:r>
            <a:r>
              <a:rPr lang="en-US" altLang="ko-KR" dirty="0"/>
              <a:t>. </a:t>
            </a:r>
            <a:r>
              <a:rPr lang="ko-KR" altLang="en-US" dirty="0"/>
              <a:t>연별 행정구별 결제 건수와 결제금액 간의 상관성을 분석해 본 결과</a:t>
            </a:r>
            <a:r>
              <a:rPr lang="en-US" altLang="ko-KR" dirty="0"/>
              <a:t>, </a:t>
            </a:r>
            <a:r>
              <a:rPr lang="ko-KR" altLang="en-US" dirty="0"/>
              <a:t>업종 카테고리에서 양의 상관성이 높게 나왔습니다</a:t>
            </a:r>
            <a:r>
              <a:rPr lang="en-US" altLang="ko-KR" dirty="0"/>
              <a:t>.</a:t>
            </a:r>
            <a:r>
              <a:rPr lang="ko-KR" altLang="en-US" dirty="0"/>
              <a:t>이는 위의 플롯을 통해서도 확인하실 수 있는데</a:t>
            </a:r>
            <a:r>
              <a:rPr lang="en-US" altLang="ko-KR" dirty="0"/>
              <a:t>, </a:t>
            </a:r>
            <a:r>
              <a:rPr lang="ko-KR" altLang="en-US" dirty="0"/>
              <a:t>연도와 지역에 상관없이 높은 상관관계를 보이고 있습니다</a:t>
            </a:r>
            <a:r>
              <a:rPr lang="en-US" altLang="ko-KR" dirty="0"/>
              <a:t>. </a:t>
            </a:r>
            <a:r>
              <a:rPr lang="ko-KR" altLang="en-US" dirty="0"/>
              <a:t>예측 모델에는 이러한 수치를 대표 할 수 있는 결제 금액만을 사용하였습니다</a:t>
            </a:r>
            <a:r>
              <a:rPr lang="en-US" altLang="ko-KR" dirty="0"/>
              <a:t>. </a:t>
            </a:r>
            <a:r>
              <a:rPr lang="ko-KR" altLang="en-US" dirty="0"/>
              <a:t>위에 보이시는 플롯은 그 중</a:t>
            </a:r>
            <a:r>
              <a:rPr lang="en-US" altLang="ko-KR" dirty="0"/>
              <a:t>, </a:t>
            </a:r>
            <a:r>
              <a:rPr lang="ko-KR" altLang="en-US" dirty="0"/>
              <a:t>간식과 배달 항목을 시각화한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왼쪽 그래프는 전체 지출 내역에 대한 그래프이며</a:t>
            </a:r>
            <a:r>
              <a:rPr lang="en-US" altLang="ko-KR" dirty="0"/>
              <a:t>, </a:t>
            </a:r>
            <a:r>
              <a:rPr lang="ko-KR" altLang="en-US" dirty="0"/>
              <a:t>음식점과 관련된 데이터는 제외한 상태에서</a:t>
            </a:r>
            <a:r>
              <a:rPr lang="en-US" altLang="ko-KR" dirty="0"/>
              <a:t>, </a:t>
            </a:r>
            <a:r>
              <a:rPr lang="ko-KR" altLang="en-US" dirty="0"/>
              <a:t>월별 카드 결제 금액을 분석해 본 결과</a:t>
            </a:r>
            <a:r>
              <a:rPr lang="en-US" altLang="ko-KR" dirty="0"/>
              <a:t>, </a:t>
            </a:r>
            <a:r>
              <a:rPr lang="ko-KR" altLang="en-US" dirty="0"/>
              <a:t>마트</a:t>
            </a:r>
            <a:r>
              <a:rPr lang="en-US" altLang="ko-KR" dirty="0"/>
              <a:t>/</a:t>
            </a:r>
            <a:r>
              <a:rPr lang="ko-KR" altLang="en-US" dirty="0"/>
              <a:t>슈퍼마켓에서 지출된 결제 금액이 가장 높았으며</a:t>
            </a:r>
            <a:r>
              <a:rPr lang="en-US" altLang="ko-KR" dirty="0"/>
              <a:t>, </a:t>
            </a:r>
            <a:r>
              <a:rPr lang="ko-KR" altLang="en-US" dirty="0"/>
              <a:t>가장 최근 데이터 기준 이후 식품</a:t>
            </a:r>
            <a:r>
              <a:rPr lang="en-US" altLang="ko-KR" dirty="0"/>
              <a:t>, </a:t>
            </a:r>
            <a:r>
              <a:rPr lang="ko-KR" altLang="en-US" dirty="0"/>
              <a:t>배달순으로 높았습니다</a:t>
            </a:r>
            <a:r>
              <a:rPr lang="en-US" altLang="ko-KR" dirty="0"/>
              <a:t>. </a:t>
            </a:r>
            <a:r>
              <a:rPr lang="ko-KR" altLang="en-US" dirty="0"/>
              <a:t>그러나 주목해야 할 점은</a:t>
            </a:r>
            <a:r>
              <a:rPr lang="en-US" altLang="ko-KR" dirty="0"/>
              <a:t>, </a:t>
            </a:r>
            <a:r>
              <a:rPr lang="ko-KR" altLang="en-US" dirty="0"/>
              <a:t>다른 지출 항목에 비해 배달음식 관련 지출은 </a:t>
            </a:r>
            <a:r>
              <a:rPr lang="en-US" altLang="ko-KR" dirty="0"/>
              <a:t>3</a:t>
            </a:r>
            <a:r>
              <a:rPr lang="ko-KR" altLang="en-US" dirty="0"/>
              <a:t>년 반의 기간동안 꾸준히 높아지고 있음을 확인 할 수 있으며 </a:t>
            </a:r>
            <a:r>
              <a:rPr lang="en-US" altLang="ko-KR" dirty="0"/>
              <a:t>2018</a:t>
            </a:r>
            <a:r>
              <a:rPr lang="ko-KR" altLang="en-US" dirty="0"/>
              <a:t>년에 비하면 </a:t>
            </a:r>
            <a:r>
              <a:rPr lang="en-US" altLang="ko-KR" dirty="0"/>
              <a:t>2021</a:t>
            </a:r>
            <a:r>
              <a:rPr lang="ko-KR" altLang="en-US" dirty="0"/>
              <a:t>년 약 </a:t>
            </a:r>
            <a:r>
              <a:rPr lang="en-US" altLang="ko-KR" dirty="0"/>
              <a:t>8</a:t>
            </a:r>
            <a:r>
              <a:rPr lang="ko-KR" altLang="en-US" dirty="0"/>
              <a:t>배 정도의 지출이 증가하였음을 확인할 수 있었습니다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음식물 쓰레기 배출량과 음식 관련 카드 지출 품목관의 상관관계를  분석하였습니다</a:t>
            </a:r>
            <a:r>
              <a:rPr lang="en-US" altLang="ko-KR" dirty="0"/>
              <a:t>. </a:t>
            </a:r>
            <a:r>
              <a:rPr lang="ko-KR" altLang="en-US" dirty="0"/>
              <a:t>배출량과 가장 상관계수가 큰 것은 마트</a:t>
            </a:r>
            <a:r>
              <a:rPr lang="en-US" altLang="ko-KR" dirty="0"/>
              <a:t>/</a:t>
            </a:r>
            <a:r>
              <a:rPr lang="ko-KR" altLang="en-US" dirty="0"/>
              <a:t>슈퍼마켓으로 </a:t>
            </a:r>
            <a:r>
              <a:rPr lang="en-US" altLang="ko-KR" dirty="0"/>
              <a:t>0.88</a:t>
            </a:r>
            <a:r>
              <a:rPr lang="ko-KR" altLang="en-US" dirty="0"/>
              <a:t>의 높은 수치를 보여 향후 예측 결과와 더불어 주요요인이라고 사전 추측하였습니다</a:t>
            </a:r>
            <a:r>
              <a:rPr lang="en-US" altLang="ko-KR" dirty="0"/>
              <a:t>.  </a:t>
            </a: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배달의 경우</a:t>
            </a:r>
            <a:r>
              <a:rPr lang="en-US" altLang="ko-KR" dirty="0"/>
              <a:t>, </a:t>
            </a:r>
            <a:r>
              <a:rPr lang="ko-KR" altLang="en-US" dirty="0"/>
              <a:t>예측 결과와 달리</a:t>
            </a:r>
            <a:r>
              <a:rPr lang="en-US" altLang="ko-KR" dirty="0"/>
              <a:t>, </a:t>
            </a:r>
            <a:r>
              <a:rPr lang="ko-KR" altLang="en-US" dirty="0"/>
              <a:t>단순 상관관계만 두고 보았을 때는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기간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동안 </a:t>
            </a:r>
            <a:r>
              <a:rPr lang="ko-KR" altLang="en-US" i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배출량과의 상관관계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피처들에 비해서 미미하다는 것을 확인할 수 있습니다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781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배달 결제 금액은 매년 약 </a:t>
            </a:r>
            <a:r>
              <a:rPr lang="en-US" altLang="ko-KR" dirty="0"/>
              <a:t>2</a:t>
            </a:r>
            <a:r>
              <a:rPr lang="ko-KR" altLang="en-US" dirty="0" err="1"/>
              <a:t>배씩</a:t>
            </a:r>
            <a:r>
              <a:rPr lang="ko-KR" altLang="en-US" dirty="0"/>
              <a:t> 증가하는 추세로</a:t>
            </a:r>
            <a:r>
              <a:rPr lang="en-US" altLang="ko-KR" dirty="0"/>
              <a:t>, </a:t>
            </a:r>
            <a:r>
              <a:rPr lang="ko-KR" altLang="en-US" dirty="0"/>
              <a:t>심지어 </a:t>
            </a:r>
            <a:r>
              <a:rPr lang="en-US" altLang="ko-KR" dirty="0"/>
              <a:t>2021</a:t>
            </a:r>
            <a:r>
              <a:rPr lang="ko-KR" altLang="en-US" dirty="0"/>
              <a:t>년 상반기 배달 결제 금액은 전년도 전체에 해당하는 수준까지 치솟은 상태입니다</a:t>
            </a:r>
            <a:r>
              <a:rPr lang="en-US" altLang="ko-KR" dirty="0"/>
              <a:t>. </a:t>
            </a:r>
            <a:r>
              <a:rPr lang="ko-KR" altLang="en-US" dirty="0"/>
              <a:t>분명히 전체 분석 기간에서의 배출량 간 상관 계수는 낮게 나온 것은 사실이나</a:t>
            </a:r>
            <a:r>
              <a:rPr lang="en-US" altLang="ko-KR" dirty="0"/>
              <a:t>, </a:t>
            </a:r>
            <a:r>
              <a:rPr lang="ko-KR" altLang="en-US" dirty="0"/>
              <a:t>이는 폭발적인 증가 추세와 </a:t>
            </a:r>
            <a:r>
              <a:rPr lang="en-US" altLang="ko-KR" dirty="0"/>
              <a:t>2020</a:t>
            </a:r>
            <a:r>
              <a:rPr lang="ko-KR" altLang="en-US" dirty="0"/>
              <a:t>년 상반기 이후의 결과를 고려한다면 이는 배달의 영향력을 과소평가했다고 분명히 보여집니다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지속적인 배달 증가 추세가 음식물 쓰레기 배출량의 증가로 이어질 것으로 예상할 수 있습니다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135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저희가 예측하려는 타겟 변수</a:t>
            </a:r>
            <a:r>
              <a:rPr lang="en-US" altLang="ko-KR" dirty="0"/>
              <a:t>, </a:t>
            </a:r>
            <a:r>
              <a:rPr lang="ko-KR" altLang="en-US" dirty="0"/>
              <a:t>음식물 쓰레기 배출에 대한 </a:t>
            </a:r>
            <a:r>
              <a:rPr lang="en-US" altLang="ko-KR" dirty="0"/>
              <a:t>EDA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음식물 쓰레기 배출량 데이터는 배출지점 별</a:t>
            </a:r>
            <a:r>
              <a:rPr lang="ko-KR" altLang="en-US" sz="1100" dirty="0"/>
              <a:t> 배출건수</a:t>
            </a:r>
            <a:r>
              <a:rPr lang="en-US" altLang="ko-KR" sz="1100" dirty="0"/>
              <a:t>, </a:t>
            </a:r>
            <a:r>
              <a:rPr lang="ko-KR" altLang="en-US" sz="1100" dirty="0"/>
              <a:t>배출량</a:t>
            </a:r>
            <a:r>
              <a:rPr lang="en-US" altLang="ko-KR" sz="1100" dirty="0"/>
              <a:t>, </a:t>
            </a:r>
            <a:r>
              <a:rPr lang="ko-KR" altLang="en-US" sz="1100" dirty="0"/>
              <a:t>총배출금액으로 이루어져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먼저 배출 지역을 알 수 없는 지역은 제거하고 배출량분포를 살펴보았는데 배출량에 지역별 편차가 존재한다는 점을 확인 할 수 있었습니다</a:t>
            </a:r>
            <a:r>
              <a:rPr lang="en-US" altLang="ko-KR" sz="1100" dirty="0"/>
              <a:t>.</a:t>
            </a:r>
            <a:r>
              <a:rPr lang="ko-KR" altLang="en-US" sz="1100" dirty="0"/>
              <a:t> 각 행정동 일별 배출 평균값은 약 </a:t>
            </a:r>
            <a:r>
              <a:rPr lang="en-US" altLang="ko-KR" sz="1100" dirty="0"/>
              <a:t>2</a:t>
            </a:r>
            <a:r>
              <a:rPr lang="ko-KR" altLang="en-US" sz="1100" dirty="0"/>
              <a:t>톤 정도이며 배출량 분포는 우측과 같습니다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여기서도 카드결제 데이터의 경우와 마찬가지로 상관계수분석 결과</a:t>
            </a:r>
            <a:r>
              <a:rPr lang="en-US" altLang="ko-KR" sz="1100" dirty="0"/>
              <a:t>, </a:t>
            </a:r>
            <a:r>
              <a:rPr lang="ko-KR" altLang="en-US" sz="1100" dirty="0"/>
              <a:t>결제금액과 배출 무게와의 상관관계가 </a:t>
            </a:r>
            <a:r>
              <a:rPr lang="en-US" altLang="ko-KR" sz="1100" dirty="0"/>
              <a:t>1</a:t>
            </a:r>
            <a:r>
              <a:rPr lang="ko-KR" altLang="en-US" sz="1100" dirty="0"/>
              <a:t>에 밀접할 정도로 높았기 때문에 최종적으로 배출량 지표로서 무게 즉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em_g</a:t>
            </a:r>
            <a:r>
              <a:rPr lang="ko-KR" altLang="en-US" sz="1100" dirty="0"/>
              <a:t>을 최종 지표로 삼았습니다</a:t>
            </a:r>
            <a:r>
              <a:rPr lang="en-US" altLang="ko-KR" sz="1100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전체적인 추이를 보시겠습니다</a:t>
            </a:r>
            <a:r>
              <a:rPr lang="en-US" altLang="ko-KR" dirty="0"/>
              <a:t>. </a:t>
            </a:r>
            <a:r>
              <a:rPr lang="ko-KR" altLang="en-US" dirty="0"/>
              <a:t>앞서 말씀드린 것과 같이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전체적인 배출량은 연도에 따라 상승하며 계절적 요인에 따라 어느정도 패턴을 지니는 것을 확인할 수 있습니다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회귀직선을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그어본 결과 시간에 따른 </a:t>
            </a:r>
            <a:r>
              <a:rPr lang="ko-KR" altLang="en-US" sz="1100" dirty="0">
                <a:latin typeface="+mn-ea"/>
                <a:ea typeface="+mn-ea"/>
              </a:rPr>
              <a:t>시간에 따른 월별 음식물 쓰레기 배출 회귀직선은 양의 기울기를 띄고 있으며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전체적으로 증가할 것이라는 예측을 할 수 있습니다</a:t>
            </a:r>
            <a:r>
              <a:rPr lang="en-US" altLang="ko-KR" sz="1100" dirty="0">
                <a:latin typeface="+mn-ea"/>
                <a:ea typeface="+mn-ea"/>
              </a:rPr>
              <a:t>. </a:t>
            </a:r>
            <a:endParaRPr lang="ko-KR" altLang="en-US" sz="1100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20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제주도 쓰레기 배출량 관련한 수집 데이터를 토대로 </a:t>
            </a:r>
            <a:r>
              <a:rPr lang="en-US" altLang="ko-KR" dirty="0"/>
              <a:t>EDA, </a:t>
            </a:r>
            <a:r>
              <a:rPr lang="ko-KR" altLang="en-US" dirty="0" err="1"/>
              <a:t>전처리</a:t>
            </a:r>
            <a:r>
              <a:rPr lang="en-US" altLang="ko-KR" dirty="0"/>
              <a:t>,</a:t>
            </a:r>
            <a:r>
              <a:rPr lang="ko-KR" altLang="en-US" dirty="0"/>
              <a:t> 모델링을 거쳐 해결점 확보를 위한 문제 요인 도출을 위해 분석을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169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각 행정동 별 배출량 분석입니다</a:t>
            </a:r>
            <a:r>
              <a:rPr lang="en-US" altLang="ko-KR" dirty="0"/>
              <a:t>. </a:t>
            </a:r>
            <a:r>
              <a:rPr lang="ko-KR" altLang="en-US" dirty="0"/>
              <a:t>분석 대상인 </a:t>
            </a:r>
            <a:r>
              <a:rPr lang="en-US" altLang="ko-KR" dirty="0"/>
              <a:t>41</a:t>
            </a:r>
            <a:r>
              <a:rPr lang="ko-KR" altLang="en-US" dirty="0"/>
              <a:t>개 행정구역 중 노형동과 이도</a:t>
            </a:r>
            <a:r>
              <a:rPr lang="en-US" altLang="ko-KR" dirty="0"/>
              <a:t>2</a:t>
            </a:r>
            <a:r>
              <a:rPr lang="ko-KR" altLang="en-US" dirty="0"/>
              <a:t>동 연동</a:t>
            </a:r>
            <a:r>
              <a:rPr lang="en-US" altLang="ko-KR" dirty="0"/>
              <a:t>, </a:t>
            </a:r>
            <a:r>
              <a:rPr lang="ko-KR" altLang="en-US" dirty="0"/>
              <a:t>일도 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연동이 가장 높은 배출량을 보이고 있습니다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거주인구 비율도 유사하게 높은 것을 확인할 수 있기 때문에</a:t>
            </a:r>
            <a:r>
              <a:rPr lang="en-US" altLang="ko-KR" dirty="0"/>
              <a:t>,</a:t>
            </a:r>
            <a:r>
              <a:rPr lang="ko-KR" altLang="en-US" dirty="0"/>
              <a:t> 예측 모델을 통해서 주요 요인을 더 정밀하게 끌어내야 할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980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12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 err="1"/>
              <a:t>헹정동</a:t>
            </a:r>
            <a:r>
              <a:rPr lang="ko-KR" altLang="en-US" dirty="0"/>
              <a:t> 별 </a:t>
            </a:r>
            <a:r>
              <a:rPr lang="ko-KR" altLang="en-US" dirty="0" err="1"/>
              <a:t>인구량이</a:t>
            </a:r>
            <a:r>
              <a:rPr lang="ko-KR" altLang="en-US" dirty="0"/>
              <a:t> 음식물 </a:t>
            </a:r>
            <a:r>
              <a:rPr lang="ko-KR" altLang="en-US" dirty="0" err="1"/>
              <a:t>쓰레기량을</a:t>
            </a:r>
            <a:r>
              <a:rPr lang="ko-KR" altLang="en-US" dirty="0"/>
              <a:t> 완전히 결정하는 것은 아닙니다</a:t>
            </a:r>
            <a:r>
              <a:rPr lang="en-US" altLang="ko-KR" dirty="0"/>
              <a:t>.</a:t>
            </a:r>
            <a:r>
              <a:rPr lang="ko-KR" altLang="en-US" dirty="0"/>
              <a:t> 다음으로는 </a:t>
            </a:r>
            <a:r>
              <a:rPr lang="en-US" altLang="ko-KR" dirty="0"/>
              <a:t>1</a:t>
            </a:r>
            <a:r>
              <a:rPr lang="ko-KR" altLang="en-US" dirty="0"/>
              <a:t>인당 음식물 쓰레기 배출량 행정동 순위인데 지역별로 상당한 편차가 존재합니다</a:t>
            </a:r>
            <a:r>
              <a:rPr lang="en-US" altLang="ko-KR" dirty="0"/>
              <a:t>. </a:t>
            </a:r>
            <a:r>
              <a:rPr lang="ko-KR" altLang="en-US" dirty="0"/>
              <a:t>이는 앞서 </a:t>
            </a:r>
            <a:r>
              <a:rPr lang="ko-KR" altLang="en-US" dirty="0" err="1"/>
              <a:t>설명드렸듯이</a:t>
            </a:r>
            <a:r>
              <a:rPr lang="ko-KR" altLang="en-US" dirty="0"/>
              <a:t> 배출량 예측 요인은 다양하고 이를 종합적으로 고려하여 음식물 쓰레기 배출 주요요인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feature importance</a:t>
            </a:r>
            <a:r>
              <a:rPr lang="ko-KR" altLang="en-US" dirty="0"/>
              <a:t>를 선정해야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157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음식물 매출 품목 별 배출량을 비교해보았습니다</a:t>
            </a:r>
            <a:r>
              <a:rPr lang="en-US" altLang="ko-KR" dirty="0"/>
              <a:t>. </a:t>
            </a:r>
            <a:r>
              <a:rPr lang="ko-KR" altLang="en-US" dirty="0"/>
              <a:t>각 플롯에서 보실 수 있듯이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지출 품목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따른 배출량 분포에 차이가 분명 존재한다는 것을 알 수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농축 수산물의 경우 비교적 산포가 넓게 형성되어 있으며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배달의 경우에도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비교적 유사한 분포를 보이는 마트나 식품에서의 지출과는 다른 양상을 보이고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탐색과정 발표는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여기까지이며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다음으로 예측 모델을 활용한 분석에 대한 발표는 우창님께서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진행해주시곘습니다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잠시 화면 공유 전환 양해 부탁드리겠습니다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5091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8c8103c5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8c8103c5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8c8103c5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8c8103c5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1903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8c8103c5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8c8103c5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저희는 미래의 음식물 쓰레기 배출량을 예측하고자 했던 것이 아닌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쓰레기 배출량에 영향을 주는 요인을 찾고 싶었기 때문에 여러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넣고 빼며 학습을 한 뒤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RMSE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확인하는 작업을 진행하였습니다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720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09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502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유동인구를 제외한 거주 인구만으로 학습한 모델의 </a:t>
            </a:r>
            <a:r>
              <a:rPr lang="en-US" altLang="ko-KR" dirty="0"/>
              <a:t>RMSE</a:t>
            </a:r>
            <a:r>
              <a:rPr lang="ko-KR" altLang="en-US" dirty="0"/>
              <a:t>가 가장 낮게 나왔으나 </a:t>
            </a:r>
            <a:r>
              <a:rPr lang="en-US" altLang="ko-KR" dirty="0"/>
              <a:t>(5.5% </a:t>
            </a:r>
            <a:r>
              <a:rPr lang="ko-KR" altLang="en-US" dirty="0"/>
              <a:t>줄어듦</a:t>
            </a:r>
            <a:r>
              <a:rPr lang="en-US" altLang="ko-KR" dirty="0"/>
              <a:t>), </a:t>
            </a:r>
            <a:r>
              <a:rPr lang="ko-KR" altLang="en-US" dirty="0"/>
              <a:t>연령 데이터가 없어 분석하는데 어려움이 있음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5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8c8103c5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8c8103c5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제주도</a:t>
            </a:r>
            <a:r>
              <a:rPr lang="en-US" altLang="ko-KR" dirty="0"/>
              <a:t>… </a:t>
            </a:r>
            <a:r>
              <a:rPr lang="ko-KR" altLang="en-US" dirty="0"/>
              <a:t>다들 가본 적 </a:t>
            </a:r>
            <a:r>
              <a:rPr lang="ko-KR" altLang="en-US" dirty="0" err="1"/>
              <a:t>있으신가요</a:t>
            </a:r>
            <a:r>
              <a:rPr lang="en-US" altLang="ko-KR" dirty="0"/>
              <a:t>? </a:t>
            </a:r>
            <a:r>
              <a:rPr lang="ko-KR" altLang="en-US" dirty="0"/>
              <a:t>천혜의 자연을 가진 섬입니다</a:t>
            </a:r>
            <a:r>
              <a:rPr lang="en-US" altLang="ko-KR" dirty="0"/>
              <a:t>. </a:t>
            </a:r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좋은 추억을 지닌 이 아름다운 섬이 늘어나는 음식물 쓰레기에 둘러 쌓여 몸살을 앓고 있다고 하면 기분이 </a:t>
            </a:r>
            <a:r>
              <a:rPr lang="ko-KR" altLang="en-US" dirty="0" err="1"/>
              <a:t>어떠신가요</a:t>
            </a:r>
            <a:r>
              <a:rPr lang="en-US" altLang="ko-KR" dirty="0"/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그런데 실제로</a:t>
            </a:r>
            <a:r>
              <a:rPr lang="en-US" altLang="ko-KR" dirty="0"/>
              <a:t>, </a:t>
            </a:r>
            <a:r>
              <a:rPr lang="ko-KR" altLang="en-US" dirty="0"/>
              <a:t>제주도의 음식물 쓰레기 배출 문제는 정말 심각합니다</a:t>
            </a:r>
            <a:r>
              <a:rPr lang="en-US" altLang="ko-KR" dirty="0"/>
              <a:t>. </a:t>
            </a:r>
            <a:r>
              <a:rPr lang="ko-KR" altLang="en-US" dirty="0"/>
              <a:t>대다수 분들은 ‘아</a:t>
            </a:r>
            <a:r>
              <a:rPr lang="en-US" altLang="ko-KR" dirty="0"/>
              <a:t>… </a:t>
            </a:r>
            <a:r>
              <a:rPr lang="ko-KR" altLang="en-US" dirty="0"/>
              <a:t>아무래도 관광객들 때문이겠지</a:t>
            </a:r>
            <a:r>
              <a:rPr lang="en-US" altLang="ko-KR" dirty="0"/>
              <a:t>.</a:t>
            </a:r>
            <a:r>
              <a:rPr lang="ko-KR" altLang="en-US" dirty="0"/>
              <a:t>＇라고 생각하실 겁니다</a:t>
            </a:r>
            <a:r>
              <a:rPr lang="en-US" altLang="ko-KR" dirty="0"/>
              <a:t>. </a:t>
            </a:r>
            <a:r>
              <a:rPr lang="ko-KR" altLang="en-US" dirty="0"/>
              <a:t>아닌가요</a:t>
            </a:r>
            <a:r>
              <a:rPr lang="en-US" altLang="ko-KR" dirty="0"/>
              <a:t>? </a:t>
            </a:r>
            <a:r>
              <a:rPr lang="ko-KR" altLang="en-US" dirty="0"/>
              <a:t>사실 반은 맞고 반은 틀립니다</a:t>
            </a:r>
            <a:r>
              <a:rPr lang="en-US" altLang="ko-KR" dirty="0"/>
              <a:t>. </a:t>
            </a:r>
            <a:r>
              <a:rPr lang="ko-KR" altLang="en-US" dirty="0"/>
              <a:t>실제로 제주도 음식물 쓰레기 증가에는 다양한 요인이 존재합니다</a:t>
            </a:r>
            <a:r>
              <a:rPr lang="en-US" altLang="ko-KR" dirty="0"/>
              <a:t>. </a:t>
            </a:r>
            <a:r>
              <a:rPr lang="ko-KR" altLang="en-US" dirty="0"/>
              <a:t>저희는 이 원인들이 </a:t>
            </a:r>
            <a:r>
              <a:rPr lang="ko-KR" altLang="en-US" dirty="0" err="1"/>
              <a:t>뭔지를</a:t>
            </a:r>
            <a:r>
              <a:rPr lang="ko-KR" altLang="en-US" dirty="0"/>
              <a:t> 찾아 분석해보려고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거주인구를 제외했을 때 </a:t>
            </a:r>
            <a:r>
              <a:rPr lang="en-US" altLang="ko-KR" dirty="0"/>
              <a:t>RMSE</a:t>
            </a:r>
            <a:r>
              <a:rPr lang="ko-KR" altLang="en-US" dirty="0"/>
              <a:t>가 올랐기 때문에</a:t>
            </a:r>
            <a:r>
              <a:rPr lang="en-US" altLang="ko-KR" dirty="0"/>
              <a:t>, </a:t>
            </a:r>
            <a:r>
              <a:rPr lang="ko-KR" altLang="en-US" dirty="0"/>
              <a:t>음식물 쓰레기 배출량에는 유동인구보다 거주인구의 영향이 더 크다고 분석이 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811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거주 인구 데이터로 했을 때는 </a:t>
            </a:r>
            <a:r>
              <a:rPr lang="en-US" altLang="ko-KR" dirty="0"/>
              <a:t>RMSE</a:t>
            </a:r>
            <a:r>
              <a:rPr lang="ko-KR" altLang="en-US" dirty="0"/>
              <a:t>가 증가하여 매출 간 상호작용이 있는 것으로 보이지 않음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968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76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069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683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885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0477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0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8c8103c5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8c8103c59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8c8103c5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8c8103c5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dirty="0"/>
              <a:t>네</a:t>
            </a:r>
            <a:r>
              <a:rPr lang="en-US" altLang="ko-KR" sz="1000" dirty="0"/>
              <a:t>, </a:t>
            </a:r>
            <a:r>
              <a:rPr lang="ko-KR" altLang="en-US" sz="1000" dirty="0"/>
              <a:t>생활 폐기물 전국 </a:t>
            </a:r>
            <a:r>
              <a:rPr lang="en-US" altLang="ko-KR" sz="1000" dirty="0"/>
              <a:t>1</a:t>
            </a:r>
            <a:r>
              <a:rPr lang="ko-KR" altLang="en-US" sz="1000" dirty="0"/>
              <a:t>위입니다</a:t>
            </a:r>
            <a:r>
              <a:rPr lang="en-US" altLang="ko-KR" sz="1000" dirty="0"/>
              <a:t>.  </a:t>
            </a:r>
            <a:r>
              <a:rPr lang="ko-KR" altLang="en-US" sz="1000" dirty="0"/>
              <a:t>또한 </a:t>
            </a:r>
            <a:r>
              <a:rPr lang="ko-KR" altLang="en-US" sz="1000" dirty="0" err="1"/>
              <a:t>보시다시피</a:t>
            </a:r>
            <a:r>
              <a:rPr lang="en-US" altLang="ko-KR" sz="1000" dirty="0"/>
              <a:t>(</a:t>
            </a:r>
            <a:r>
              <a:rPr lang="ko-KR" altLang="en-US" sz="1000" dirty="0"/>
              <a:t>커서 오른쪽 플롯</a:t>
            </a:r>
            <a:r>
              <a:rPr lang="en-US" altLang="ko-KR" sz="1000" dirty="0"/>
              <a:t>) </a:t>
            </a:r>
            <a:r>
              <a:rPr lang="ko-KR" altLang="en-US" sz="1000" dirty="0"/>
              <a:t>연도별로도 음식물 쓰레기 배출량이 지속적으로 증가하고 있는데요</a:t>
            </a:r>
            <a:r>
              <a:rPr lang="en-US" altLang="ko-KR" sz="1000" dirty="0"/>
              <a:t>, </a:t>
            </a:r>
            <a:r>
              <a:rPr lang="ko-KR" altLang="en-US" sz="1000" dirty="0"/>
              <a:t>안타깝게도 처리 시설 문제로 인해 처리량보다 배출량이 앞서는 실정입니다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따라서 제주도 지자체에서는 </a:t>
            </a:r>
            <a:r>
              <a:rPr lang="en-US" altLang="ko-KR" sz="1000" dirty="0"/>
              <a:t>2023</a:t>
            </a:r>
            <a:r>
              <a:rPr lang="ko-KR" altLang="en-US" sz="1000" dirty="0"/>
              <a:t>년까지 배출문제를 해결하기 위해 새로운 쓰레기 시설을 짓고 있는 상황입니다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이러한 문제를 해결하려면 일단</a:t>
            </a:r>
            <a:r>
              <a:rPr lang="en-US" altLang="ko-KR" sz="1000" dirty="0"/>
              <a:t>, </a:t>
            </a:r>
            <a:r>
              <a:rPr lang="ko-KR" altLang="en-US" sz="1000" dirty="0"/>
              <a:t>향후 발생할 </a:t>
            </a:r>
            <a:r>
              <a:rPr lang="ko-KR" altLang="en-US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음식물 쓰레기 발생량을 예측하여 미리 대비하고</a:t>
            </a:r>
            <a:r>
              <a:rPr lang="en-US" altLang="ko-KR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장기적으로 감축하기 위한 방안을 제안하기 위해서 문제 요인을 찾아야합니다</a:t>
            </a:r>
            <a:r>
              <a:rPr lang="en-US" altLang="ko-KR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8c8103c5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8c8103c5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여러분</a:t>
            </a:r>
            <a:r>
              <a:rPr lang="en-US" altLang="ko-KR" dirty="0"/>
              <a:t>, RFID </a:t>
            </a:r>
            <a:r>
              <a:rPr lang="ko-KR" altLang="en-US" dirty="0" err="1"/>
              <a:t>들어보셨나요</a:t>
            </a:r>
            <a:r>
              <a:rPr lang="en-US" altLang="ko-KR" dirty="0"/>
              <a:t>? Radio Frequency identification</a:t>
            </a:r>
            <a:r>
              <a:rPr lang="ko-KR" altLang="en-US" dirty="0"/>
              <a:t>의 약자로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공동주택 내 설치된 장비나 차량에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RFID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인식 후 음식물쓰레기를 배출하면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배출자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배출량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정보가 중앙시스템으로 전송되어 수수료를 부과하고 발생량 등 통계 데이터를 관리하는 시스템입니다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물론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/>
              <a:t>저희도 이러한 방식은 처음 들어보았습니다</a:t>
            </a:r>
            <a:r>
              <a:rPr lang="en-US" altLang="ko-KR" dirty="0"/>
              <a:t>. </a:t>
            </a:r>
            <a:r>
              <a:rPr lang="ko-KR" altLang="en-US" dirty="0"/>
              <a:t>이러한 정량적 계량을 위해서 제주도에서는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전지역에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RFID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음식물 쓰레기 배출 시스템을 도입하였습니다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따라서 저희는 이렇게 구축된 일 단위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배출건수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결제금액 데이터를 통해서 음식물 쓰레기 배출 주요요인을 도출할 수 있었습니다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8c8103c5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8c8103c5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</a:t>
            </a:r>
            <a:r>
              <a:rPr lang="en-US" altLang="ko-KR" dirty="0"/>
              <a:t>,</a:t>
            </a:r>
            <a:r>
              <a:rPr lang="ko-KR" altLang="en-US" dirty="0"/>
              <a:t> 본격적인 데이터 분석에 앞서 구성원과 각자의 역할 내역입니다</a:t>
            </a:r>
            <a:r>
              <a:rPr lang="en-US" altLang="ko-KR" dirty="0"/>
              <a:t>. </a:t>
            </a:r>
            <a:r>
              <a:rPr lang="ko-KR" altLang="en-US" dirty="0"/>
              <a:t>모두 맡은 역할을 열정적으로 </a:t>
            </a:r>
            <a:r>
              <a:rPr lang="ko-KR" altLang="en-US" dirty="0" err="1"/>
              <a:t>수행해주셨습니다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데이터 분석 목차입니다</a:t>
            </a:r>
            <a:r>
              <a:rPr lang="en-US" altLang="ko-KR" dirty="0"/>
              <a:t>. </a:t>
            </a:r>
            <a:r>
              <a:rPr lang="ko-KR" altLang="en-US" dirty="0"/>
              <a:t>앞서 말씀드린</a:t>
            </a:r>
            <a:r>
              <a:rPr lang="en-US" altLang="ko-KR" dirty="0"/>
              <a:t> </a:t>
            </a:r>
            <a:r>
              <a:rPr lang="ko-KR" altLang="en-US" dirty="0"/>
              <a:t>쓰레기 배출량 데이터를 종심으로 종합적으로 분석을 진행하였습니다</a:t>
            </a:r>
            <a:r>
              <a:rPr lang="en-US" altLang="ko-KR" dirty="0"/>
              <a:t>. </a:t>
            </a:r>
            <a:r>
              <a:rPr lang="ko-KR" altLang="en-US" dirty="0"/>
              <a:t>이후 예측모델을 활용한 분석 결과까지 말씀드리겠습니다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13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8c8103c5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8c8103c5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음식물 쓰레기 데이터 수집 방식에 대해서 간략히 소개해드렸는데요</a:t>
            </a:r>
            <a:r>
              <a:rPr lang="en-US" altLang="ko-KR" dirty="0"/>
              <a:t>, </a:t>
            </a:r>
            <a:r>
              <a:rPr lang="ko-KR" altLang="en-US" dirty="0"/>
              <a:t>그 외에 저희가 수집한 데이터 목록은 이와 밀접한 관련이 있을 것이라고 예상되는 유동인구와 거주인구 데이터와 음식 관련 카드 소비데이터를 토대로 분석하였습니다</a:t>
            </a:r>
            <a:r>
              <a:rPr lang="en-US" altLang="ko-KR" dirty="0"/>
              <a:t>.</a:t>
            </a:r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이외에 추가적으로 날씨데이터</a:t>
            </a:r>
            <a:r>
              <a:rPr lang="en-US" altLang="ko-KR" dirty="0"/>
              <a:t>, </a:t>
            </a:r>
            <a:r>
              <a:rPr lang="ko-KR" altLang="en-US" dirty="0"/>
              <a:t>공휴일 데이터를 수집하여 분석에 활용하였습니다</a:t>
            </a:r>
            <a:r>
              <a:rPr lang="en-US" altLang="ko-KR" dirty="0"/>
              <a:t>. </a:t>
            </a:r>
            <a:r>
              <a:rPr lang="ko-KR" altLang="en-US" dirty="0"/>
              <a:t>분석 기간은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부터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월까지 총 </a:t>
            </a:r>
            <a:r>
              <a:rPr lang="en-US" altLang="ko-KR" dirty="0"/>
              <a:t>3</a:t>
            </a:r>
            <a:r>
              <a:rPr lang="ko-KR" altLang="en-US" dirty="0"/>
              <a:t>년 반입니다</a:t>
            </a:r>
            <a:r>
              <a:rPr lang="en-US" altLang="ko-KR" dirty="0"/>
              <a:t>. </a:t>
            </a:r>
            <a:r>
              <a:rPr lang="ko-KR" altLang="en-US" dirty="0"/>
              <a:t>각각에 대해서 설명을 드리자면</a:t>
            </a:r>
            <a:r>
              <a:rPr lang="en-US" altLang="ko-KR" dirty="0"/>
              <a:t>, RFID</a:t>
            </a:r>
            <a:r>
              <a:rPr lang="ko-KR" altLang="en-US" dirty="0"/>
              <a:t>가 아닌</a:t>
            </a:r>
            <a:r>
              <a:rPr lang="en-US" altLang="ko-KR" dirty="0"/>
              <a:t>,</a:t>
            </a:r>
            <a:r>
              <a:rPr lang="ko-KR" altLang="en-US" dirty="0"/>
              <a:t> 별개로 집계되는 음식점 음식물 쓰레기의 경우는 제외하였습니다</a:t>
            </a:r>
            <a:r>
              <a:rPr lang="en-US" altLang="ko-KR" dirty="0"/>
              <a:t>. </a:t>
            </a:r>
            <a:r>
              <a:rPr lang="ko-KR" altLang="en-US" dirty="0"/>
              <a:t>유동인구데이터의 경우에는 성연령별 내국인과 단기체류 외국인</a:t>
            </a:r>
            <a:r>
              <a:rPr lang="en-US" altLang="ko-KR" dirty="0"/>
              <a:t>, </a:t>
            </a:r>
            <a:r>
              <a:rPr lang="ko-KR" altLang="en-US" dirty="0"/>
              <a:t>장기체류 외국인 등 세분화된 다양한 </a:t>
            </a:r>
            <a:r>
              <a:rPr lang="en-US" altLang="ko-KR" dirty="0"/>
              <a:t>feature</a:t>
            </a:r>
            <a:r>
              <a:rPr lang="ko-KR" altLang="en-US" dirty="0"/>
              <a:t>를 가지고 있으며</a:t>
            </a:r>
            <a:r>
              <a:rPr lang="en-US" altLang="ko-KR" dirty="0"/>
              <a:t>, </a:t>
            </a:r>
            <a:r>
              <a:rPr lang="ko-KR" altLang="en-US" dirty="0"/>
              <a:t>거주인구의 경우에는 월별 인구 데이터입니다</a:t>
            </a:r>
            <a:r>
              <a:rPr lang="en-US" altLang="ko-KR" dirty="0"/>
              <a:t>. </a:t>
            </a:r>
            <a:r>
              <a:rPr lang="ko-KR" altLang="en-US" dirty="0"/>
              <a:t>카드 소비 데이터는 일별 </a:t>
            </a:r>
            <a:r>
              <a:rPr lang="ko-KR" altLang="en-US" dirty="0" err="1"/>
              <a:t>행정동별</a:t>
            </a:r>
            <a:r>
              <a:rPr lang="ko-KR" altLang="en-US" dirty="0"/>
              <a:t> 기준으로 업종별로 집계되었습니다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72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8c8103c5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8c8103c5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그럼 주요 데이터의 </a:t>
            </a:r>
            <a:r>
              <a:rPr lang="en-US" altLang="ko-KR" dirty="0"/>
              <a:t>feature</a:t>
            </a:r>
            <a:r>
              <a:rPr lang="ko-KR" altLang="en-US" dirty="0"/>
              <a:t>에 대해서도 간략히 소개해드리겠습니다</a:t>
            </a:r>
            <a:r>
              <a:rPr lang="en-US" altLang="ko-KR" dirty="0"/>
              <a:t>. </a:t>
            </a:r>
            <a:r>
              <a:rPr lang="ko-KR" altLang="en-US" dirty="0"/>
              <a:t>첫 번째 열은 쓰레기 배출 </a:t>
            </a:r>
            <a:r>
              <a:rPr lang="ko-KR" altLang="en-US" dirty="0" err="1"/>
              <a:t>데이터며</a:t>
            </a:r>
            <a:r>
              <a:rPr lang="ko-KR" altLang="en-US" dirty="0"/>
              <a:t> 위와 같은 컬럼으로 구성되어 있습니다</a:t>
            </a:r>
            <a:r>
              <a:rPr lang="en-US" altLang="ko-KR" dirty="0"/>
              <a:t>.// </a:t>
            </a:r>
            <a:r>
              <a:rPr lang="ko-KR" altLang="en-US" dirty="0" err="1"/>
              <a:t>두번쨰</a:t>
            </a:r>
            <a:r>
              <a:rPr lang="ko-KR" altLang="en-US" dirty="0"/>
              <a:t> 열은 유동인구데이터에 포함된 컬럼입니다</a:t>
            </a:r>
            <a:r>
              <a:rPr lang="en-US" altLang="ko-KR" dirty="0"/>
              <a:t>.// </a:t>
            </a:r>
            <a:r>
              <a:rPr lang="ko-KR" altLang="en-US" dirty="0"/>
              <a:t>마지막 열은 거주인구 데이터와 음식관련 카드 지출 데이터 내역입니다</a:t>
            </a:r>
            <a:r>
              <a:rPr lang="en-US" altLang="ko-KR" dirty="0"/>
              <a:t>. (3~4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055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+mj-ea"/>
                <a:ea typeface="+mj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+mj-ea"/>
                <a:ea typeface="+mj-e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ea"/>
                <a:ea typeface="+mn-ea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ea"/>
                <a:ea typeface="+mn-e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ea"/>
                <a:ea typeface="+mn-e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+mn-ea"/>
                <a:ea typeface="+mn-e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+mn-ea"/>
                <a:ea typeface="+mn-ea"/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+mn-ea"/>
                <a:ea typeface="+mn-ea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 err="1"/>
              <a:t>ddd</a:t>
            </a: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+mn-ea"/>
                <a:ea typeface="+mn-ea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5.xml"/><Relationship Id="rId1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customXml" Target="../ink/ink2.xml"/><Relationship Id="rId12" Type="http://schemas.openxmlformats.org/officeDocument/2006/relationships/image" Target="../media/image58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57.png"/><Relationship Id="rId19" Type="http://schemas.openxmlformats.org/officeDocument/2006/relationships/customXml" Target="../ink/ink8.xml"/><Relationship Id="rId4" Type="http://schemas.openxmlformats.org/officeDocument/2006/relationships/image" Target="../media/image54.png"/><Relationship Id="rId9" Type="http://schemas.openxmlformats.org/officeDocument/2006/relationships/customXml" Target="../ink/ink3.xml"/><Relationship Id="rId1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dirty="0">
                <a:latin typeface="+mn-ea"/>
                <a:ea typeface="+mn-ea"/>
                <a:cs typeface="NanumGothic ExtraBold"/>
                <a:sym typeface="NanumGothic ExtraBold"/>
              </a:rPr>
              <a:t>제주지역 음식물 쓰레기 배출량 감소를 위한 예측 모델 수립 및 주요요인 도출</a:t>
            </a:r>
            <a:endParaRPr sz="2800" b="0" dirty="0">
              <a:latin typeface="+mn-ea"/>
              <a:ea typeface="+mn-ea"/>
              <a:cs typeface="NanumGothic ExtraBold"/>
              <a:sym typeface="NanumGothic ExtraBold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ea"/>
                <a:ea typeface="+mn-ea"/>
              </a:rPr>
              <a:t>2조 러닝머신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D86F4A1-31EC-44C0-AF27-5880443B729A}"/>
              </a:ext>
            </a:extLst>
          </p:cNvPr>
          <p:cNvSpPr/>
          <p:nvPr/>
        </p:nvSpPr>
        <p:spPr>
          <a:xfrm>
            <a:off x="1468361" y="4198514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l="-568" t="-1302" r="67127" b="-1292"/>
          <a:stretch/>
        </p:blipFill>
        <p:spPr>
          <a:xfrm>
            <a:off x="961465" y="1054486"/>
            <a:ext cx="3140496" cy="30269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FF4B83-FE4F-403C-85CE-8428CE25D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10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E2B7BB5-0601-467D-9D7C-275C0C03502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E5F45320-E1C3-4411-982D-0D2CC1B7827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2-1. Feature</a:t>
            </a:r>
            <a:r>
              <a:rPr lang="ko-KR" altLang="en-US" sz="1800" dirty="0"/>
              <a:t> ① </a:t>
            </a:r>
            <a:r>
              <a:rPr lang="en-US" altLang="ko-KR" sz="1800" dirty="0"/>
              <a:t>: </a:t>
            </a:r>
            <a:r>
              <a:rPr lang="ko-KR" altLang="en-US" sz="1800" dirty="0"/>
              <a:t>거주인구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44C94-AA8C-4964-958F-E9D0966C436C}"/>
              </a:ext>
            </a:extLst>
          </p:cNvPr>
          <p:cNvSpPr txBox="1"/>
          <p:nvPr/>
        </p:nvSpPr>
        <p:spPr>
          <a:xfrm>
            <a:off x="1963879" y="4267638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accent5"/>
                </a:solidFill>
                <a:latin typeface="+mn-ea"/>
                <a:ea typeface="+mn-ea"/>
              </a:rPr>
              <a:t>행정동별</a:t>
            </a:r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 거주인구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는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1,000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명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~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60,000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명까지 다양하고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거주인구가 증가하거나 감소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혹은 등락이 반복되는 등 다양한 양상을 보임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1844D-6134-4C67-9041-BB2D66AA1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89" y="1054486"/>
            <a:ext cx="4013946" cy="30389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FF4B83-FE4F-403C-85CE-8428CE25D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11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E2B7BB5-0601-467D-9D7C-275C0C03502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466969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E5F45320-E1C3-4411-982D-0D2CC1B7827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2-1. Feature</a:t>
            </a:r>
            <a:r>
              <a:rPr lang="ko-KR" altLang="en-US" sz="1800" dirty="0"/>
              <a:t> ① </a:t>
            </a:r>
            <a:r>
              <a:rPr lang="en-US" altLang="ko-KR" sz="1800" dirty="0"/>
              <a:t>: </a:t>
            </a:r>
            <a:r>
              <a:rPr lang="ko-KR" altLang="en-US" sz="1800" dirty="0"/>
              <a:t>거주인구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0B4673-5B5F-4AF8-9E6D-E7E4E7DF6BE4}"/>
              </a:ext>
            </a:extLst>
          </p:cNvPr>
          <p:cNvSpPr/>
          <p:nvPr/>
        </p:nvSpPr>
        <p:spPr>
          <a:xfrm>
            <a:off x="1699668" y="1020013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12B3B3-D331-4922-881E-BCA50F57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99" y="1978934"/>
            <a:ext cx="3020104" cy="27111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656A5E-8D6E-405D-AA9C-258B3671990E}"/>
              </a:ext>
            </a:extLst>
          </p:cNvPr>
          <p:cNvGrpSpPr/>
          <p:nvPr/>
        </p:nvGrpSpPr>
        <p:grpSpPr>
          <a:xfrm>
            <a:off x="4433467" y="1928871"/>
            <a:ext cx="3519933" cy="2852694"/>
            <a:chOff x="4540713" y="1901977"/>
            <a:chExt cx="3519933" cy="285269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767909-746E-44C6-A696-734D1B804CF7}"/>
                </a:ext>
              </a:extLst>
            </p:cNvPr>
            <p:cNvGrpSpPr/>
            <p:nvPr/>
          </p:nvGrpSpPr>
          <p:grpSpPr>
            <a:xfrm>
              <a:off x="4540713" y="1901977"/>
              <a:ext cx="3519933" cy="2852694"/>
              <a:chOff x="4324746" y="1917212"/>
              <a:chExt cx="3686004" cy="29665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B69D3CF-5F2C-4A37-B536-1209D453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416" b="7236"/>
              <a:stretch/>
            </p:blipFill>
            <p:spPr>
              <a:xfrm>
                <a:off x="4990646" y="1917212"/>
                <a:ext cx="3020104" cy="2641342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67C51-4CD0-4C1A-A462-655F044422AA}"/>
                  </a:ext>
                </a:extLst>
              </p:cNvPr>
              <p:cNvSpPr txBox="1"/>
              <p:nvPr/>
            </p:nvSpPr>
            <p:spPr>
              <a:xfrm>
                <a:off x="4549673" y="2216097"/>
                <a:ext cx="495533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배출량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AA8003-7709-4F96-9D2C-497F09984B0B}"/>
                  </a:ext>
                </a:extLst>
              </p:cNvPr>
              <p:cNvSpPr txBox="1"/>
              <p:nvPr/>
            </p:nvSpPr>
            <p:spPr>
              <a:xfrm>
                <a:off x="4455679" y="2757552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주민등록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FFE3C6-66D7-4113-B90E-25A79F183FA3}"/>
                  </a:ext>
                </a:extLst>
              </p:cNvPr>
              <p:cNvSpPr txBox="1"/>
              <p:nvPr/>
            </p:nvSpPr>
            <p:spPr>
              <a:xfrm>
                <a:off x="4324746" y="4085545"/>
                <a:ext cx="727184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총 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D915E7-A59D-4788-A7D4-239C92BC145F}"/>
                  </a:ext>
                </a:extLst>
              </p:cNvPr>
              <p:cNvSpPr txBox="1"/>
              <p:nvPr/>
            </p:nvSpPr>
            <p:spPr>
              <a:xfrm>
                <a:off x="4448956" y="3413175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외국인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679F57-33A3-4503-B7B9-BAC044250EF9}"/>
                  </a:ext>
                </a:extLst>
              </p:cNvPr>
              <p:cNvSpPr txBox="1"/>
              <p:nvPr/>
            </p:nvSpPr>
            <p:spPr>
              <a:xfrm>
                <a:off x="5078401" y="4531656"/>
                <a:ext cx="495533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배출량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986887-AD48-4D39-BB4E-CF820EB391E1}"/>
                  </a:ext>
                </a:extLst>
              </p:cNvPr>
              <p:cNvSpPr txBox="1"/>
              <p:nvPr/>
            </p:nvSpPr>
            <p:spPr>
              <a:xfrm>
                <a:off x="5624509" y="4531656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주민등록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D6BBC6-34A8-43B7-9A8C-96CCAE62DB69}"/>
                  </a:ext>
                </a:extLst>
              </p:cNvPr>
              <p:cNvSpPr txBox="1"/>
              <p:nvPr/>
            </p:nvSpPr>
            <p:spPr>
              <a:xfrm>
                <a:off x="6252583" y="4531657"/>
                <a:ext cx="596251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외국인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93CB3C-3130-4DA2-BC6D-8BC01B03C4DF}"/>
                  </a:ext>
                </a:extLst>
              </p:cNvPr>
              <p:cNvSpPr txBox="1"/>
              <p:nvPr/>
            </p:nvSpPr>
            <p:spPr>
              <a:xfrm>
                <a:off x="6822007" y="4536058"/>
                <a:ext cx="727184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총 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63894F-CF1D-435B-929D-9968FF4DCC73}"/>
                </a:ext>
              </a:extLst>
            </p:cNvPr>
            <p:cNvSpPr/>
            <p:nvPr/>
          </p:nvSpPr>
          <p:spPr>
            <a:xfrm>
              <a:off x="5176611" y="1952040"/>
              <a:ext cx="2669544" cy="248994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8EA5D7-993B-445C-9880-B64A3216BB58}"/>
              </a:ext>
            </a:extLst>
          </p:cNvPr>
          <p:cNvSpPr/>
          <p:nvPr/>
        </p:nvSpPr>
        <p:spPr>
          <a:xfrm>
            <a:off x="5093086" y="2619744"/>
            <a:ext cx="611032" cy="60165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44647-1552-4E1B-BC0E-B5FDDFC0DD0A}"/>
              </a:ext>
            </a:extLst>
          </p:cNvPr>
          <p:cNvSpPr txBox="1"/>
          <p:nvPr/>
        </p:nvSpPr>
        <p:spPr>
          <a:xfrm>
            <a:off x="6042593" y="1808863"/>
            <a:ext cx="17235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Correlation Coefficient)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2E6E8-6D90-41C0-9EBD-00903310BBC6}"/>
              </a:ext>
            </a:extLst>
          </p:cNvPr>
          <p:cNvSpPr txBox="1"/>
          <p:nvPr/>
        </p:nvSpPr>
        <p:spPr>
          <a:xfrm>
            <a:off x="1949964" y="1087001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모든 행정구역에서 월별 거주인구 대부분은 </a:t>
            </a:r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내국인 거주인구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367F24-1098-4817-B7DF-D7658FB93695}"/>
              </a:ext>
            </a:extLst>
          </p:cNvPr>
          <p:cNvSpPr txBox="1"/>
          <p:nvPr/>
        </p:nvSpPr>
        <p:spPr>
          <a:xfrm>
            <a:off x="1949964" y="1275939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음식물 쓰레기 배출량과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0.89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의 높은 양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(+)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의 상관관계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를 보여 주요요인으로 고려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BC74CA-69B0-4406-B60B-BFC57E300A3D}"/>
              </a:ext>
            </a:extLst>
          </p:cNvPr>
          <p:cNvSpPr/>
          <p:nvPr/>
        </p:nvSpPr>
        <p:spPr>
          <a:xfrm>
            <a:off x="5093612" y="3826002"/>
            <a:ext cx="611032" cy="5943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68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66E93B-43D0-4835-8638-D54EB5014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12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4350ABF-9CFF-4994-949F-A99CA0ACE9E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72637D9A-BFFF-44DC-A966-50E6C290078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2-2. Feature</a:t>
            </a:r>
            <a:r>
              <a:rPr lang="ko-KR" altLang="en-US" sz="1800" dirty="0"/>
              <a:t> ② </a:t>
            </a:r>
            <a:r>
              <a:rPr lang="en-US" altLang="ko-KR" sz="1800" dirty="0"/>
              <a:t>: </a:t>
            </a:r>
            <a:r>
              <a:rPr lang="ko-KR" altLang="en-US" sz="1800" dirty="0"/>
              <a:t>유동인구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C14C5A-56DB-4667-A8F8-89D77C3E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68" y="911025"/>
            <a:ext cx="6796416" cy="38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C13DEB-34A7-489A-8225-6D3C0283EE4B}"/>
              </a:ext>
            </a:extLst>
          </p:cNvPr>
          <p:cNvSpPr txBox="1"/>
          <p:nvPr/>
        </p:nvSpPr>
        <p:spPr>
          <a:xfrm>
            <a:off x="4216474" y="4051384"/>
            <a:ext cx="474599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전체 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는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코로나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19 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발생 직후 감소하였다가 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하반기부터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상반기에 걸쳐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가파른 증가세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l="33282" t="-1302" r="34014" b="-1292"/>
          <a:stretch/>
        </p:blipFill>
        <p:spPr>
          <a:xfrm>
            <a:off x="4793362" y="1698479"/>
            <a:ext cx="3017995" cy="28399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66E93B-43D0-4835-8638-D54EB5014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13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4350ABF-9CFF-4994-949F-A99CA0ACE9E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72637D9A-BFFF-44DC-A966-50E6C290078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2-2. Feature</a:t>
            </a:r>
            <a:r>
              <a:rPr lang="ko-KR" altLang="en-US" sz="1800" dirty="0"/>
              <a:t> ② </a:t>
            </a:r>
            <a:r>
              <a:rPr lang="en-US" altLang="ko-KR" sz="1800" dirty="0"/>
              <a:t>: </a:t>
            </a:r>
            <a:r>
              <a:rPr lang="ko-KR" altLang="en-US" sz="1800" dirty="0"/>
              <a:t>유동인구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9EC021-3697-41EB-B0E7-EA0DDCF80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55" y="1761399"/>
            <a:ext cx="3619145" cy="32456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BB057-8DC1-4CF7-A213-AAC5743E72DC}"/>
              </a:ext>
            </a:extLst>
          </p:cNvPr>
          <p:cNvSpPr/>
          <p:nvPr/>
        </p:nvSpPr>
        <p:spPr>
          <a:xfrm>
            <a:off x="1747550" y="1869141"/>
            <a:ext cx="874626" cy="93457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DCF0C0-9D48-48D9-BBDE-0F92A81670CE}"/>
              </a:ext>
            </a:extLst>
          </p:cNvPr>
          <p:cNvSpPr/>
          <p:nvPr/>
        </p:nvSpPr>
        <p:spPr>
          <a:xfrm>
            <a:off x="1699668" y="1020013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4E3AC-9FD8-4C16-AB15-00BA32C865AE}"/>
              </a:ext>
            </a:extLst>
          </p:cNvPr>
          <p:cNvSpPr txBox="1"/>
          <p:nvPr/>
        </p:nvSpPr>
        <p:spPr>
          <a:xfrm>
            <a:off x="1864538" y="1083922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월 단위 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와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내국인 거주인구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 사이에 매우 높은 양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(+)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의 상관관계 존재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F8B79-D79C-4F64-B0E7-F78A26793224}"/>
              </a:ext>
            </a:extLst>
          </p:cNvPr>
          <p:cNvSpPr txBox="1"/>
          <p:nvPr/>
        </p:nvSpPr>
        <p:spPr>
          <a:xfrm>
            <a:off x="1864538" y="1272860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음식물 쓰레기 배출량은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에 따라 대체로 증가하는 것으로 보임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280D3-1AB6-475E-8FC0-22199B2C4B94}"/>
              </a:ext>
            </a:extLst>
          </p:cNvPr>
          <p:cNvSpPr txBox="1"/>
          <p:nvPr/>
        </p:nvSpPr>
        <p:spPr>
          <a:xfrm>
            <a:off x="779393" y="4275870"/>
            <a:ext cx="1048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상관계수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081C0C-DE38-48F2-BA56-757E858A76AA}"/>
              </a:ext>
            </a:extLst>
          </p:cNvPr>
          <p:cNvSpPr/>
          <p:nvPr/>
        </p:nvSpPr>
        <p:spPr>
          <a:xfrm>
            <a:off x="1405217" y="2433912"/>
            <a:ext cx="537883" cy="19498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41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14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CB97AD1A-5502-4BB5-826E-345DA87A183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13015C-B88F-437B-8A93-36668B8D863B}"/>
              </a:ext>
            </a:extLst>
          </p:cNvPr>
          <p:cNvGrpSpPr/>
          <p:nvPr/>
        </p:nvGrpSpPr>
        <p:grpSpPr>
          <a:xfrm>
            <a:off x="1504448" y="1113460"/>
            <a:ext cx="6135104" cy="2712001"/>
            <a:chOff x="1158688" y="828159"/>
            <a:chExt cx="6135104" cy="27120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4EB7-A63B-444C-8C8B-DBADC29B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688" y="877304"/>
              <a:ext cx="3069176" cy="266285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1AF1565-3B74-43AD-BFDE-DC73E115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8150" y="828159"/>
              <a:ext cx="3025642" cy="264108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A0520CB-296A-4B87-8A71-8EB7DD748265}"/>
              </a:ext>
            </a:extLst>
          </p:cNvPr>
          <p:cNvSpPr txBox="1"/>
          <p:nvPr/>
        </p:nvSpPr>
        <p:spPr>
          <a:xfrm>
            <a:off x="1951162" y="4077951"/>
            <a:ext cx="5325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업종별 결제건수와 결제금액 사이의 양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(+)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의 상관성이 높게 나오므로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96288-6BFE-4C14-830B-0803DAE23C83}"/>
              </a:ext>
            </a:extLst>
          </p:cNvPr>
          <p:cNvSpPr txBox="1"/>
          <p:nvPr/>
        </p:nvSpPr>
        <p:spPr>
          <a:xfrm>
            <a:off x="3461991" y="4347626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분석에는 결제금액만을 사용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0A5C75-D1C4-43E8-AFCB-0EAFD24287D4}"/>
              </a:ext>
            </a:extLst>
          </p:cNvPr>
          <p:cNvSpPr/>
          <p:nvPr/>
        </p:nvSpPr>
        <p:spPr>
          <a:xfrm>
            <a:off x="1445559" y="1048871"/>
            <a:ext cx="6232712" cy="2850776"/>
          </a:xfrm>
          <a:prstGeom prst="rect">
            <a:avLst/>
          </a:prstGeom>
          <a:noFill/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277" y="1466366"/>
            <a:ext cx="2350901" cy="256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0745" y="1508668"/>
            <a:ext cx="2445316" cy="25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A4F6021-D272-4E05-B358-B25A5ACD7BA9}"/>
              </a:ext>
            </a:extLst>
          </p:cNvPr>
          <p:cNvGrpSpPr/>
          <p:nvPr/>
        </p:nvGrpSpPr>
        <p:grpSpPr>
          <a:xfrm>
            <a:off x="2027877" y="1040554"/>
            <a:ext cx="2481081" cy="331683"/>
            <a:chOff x="1854072" y="1128796"/>
            <a:chExt cx="2481081" cy="3316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488828C-8D59-4F40-8A58-DB59F5365127}"/>
                </a:ext>
              </a:extLst>
            </p:cNvPr>
            <p:cNvSpPr/>
            <p:nvPr/>
          </p:nvSpPr>
          <p:spPr>
            <a:xfrm>
              <a:off x="1854072" y="1128796"/>
              <a:ext cx="2481081" cy="331683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8" name="Google Shape;48;p1"/>
            <p:cNvSpPr txBox="1"/>
            <p:nvPr/>
          </p:nvSpPr>
          <p:spPr>
            <a:xfrm>
              <a:off x="2090671" y="1140769"/>
              <a:ext cx="200788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업종별 </a:t>
              </a:r>
              <a:r>
                <a:rPr 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카드 결제금액</a:t>
              </a:r>
              <a:endParaRPr sz="14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</p:grpSp>
      <p:grpSp>
        <p:nvGrpSpPr>
          <p:cNvPr id="51" name="Google Shape;51;p1"/>
          <p:cNvGrpSpPr/>
          <p:nvPr/>
        </p:nvGrpSpPr>
        <p:grpSpPr>
          <a:xfrm>
            <a:off x="3268417" y="1478365"/>
            <a:ext cx="2350901" cy="2562500"/>
            <a:chOff x="3056860" y="985317"/>
            <a:chExt cx="2878416" cy="2989124"/>
          </a:xfrm>
        </p:grpSpPr>
        <p:pic>
          <p:nvPicPr>
            <p:cNvPr id="52" name="Google Shape;5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56860" y="985317"/>
              <a:ext cx="2878416" cy="2989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"/>
            <p:cNvPicPr preferRelativeResize="0"/>
            <p:nvPr/>
          </p:nvPicPr>
          <p:blipFill rotWithShape="1">
            <a:blip r:embed="rId6">
              <a:alphaModFix/>
            </a:blip>
            <a:srcRect l="7487" t="4604" r="1166" b="10216"/>
            <a:stretch/>
          </p:blipFill>
          <p:spPr>
            <a:xfrm>
              <a:off x="3276051" y="1125364"/>
              <a:ext cx="2628045" cy="25448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19437C5C-7A44-4106-B110-E122D0704C70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4" name="Google Shape;84;p16">
            <a:extLst>
              <a:ext uri="{FF2B5EF4-FFF2-40B4-BE49-F238E27FC236}">
                <a16:creationId xmlns:a16="http://schemas.microsoft.com/office/drawing/2014/main" id="{07E55969-E009-4D92-8303-51C36B66C6E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업종별 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995AF6C-F48D-4F72-88D6-31D6C23CCB72}"/>
              </a:ext>
            </a:extLst>
          </p:cNvPr>
          <p:cNvGrpSpPr/>
          <p:nvPr/>
        </p:nvGrpSpPr>
        <p:grpSpPr>
          <a:xfrm>
            <a:off x="6282538" y="1028643"/>
            <a:ext cx="2007883" cy="331683"/>
            <a:chOff x="2090671" y="1128796"/>
            <a:chExt cx="2007883" cy="33168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46EC2D-CC4F-4C6E-800D-BC3034CBB3A4}"/>
                </a:ext>
              </a:extLst>
            </p:cNvPr>
            <p:cNvSpPr/>
            <p:nvPr/>
          </p:nvSpPr>
          <p:spPr>
            <a:xfrm>
              <a:off x="2162576" y="1128796"/>
              <a:ext cx="1864073" cy="331683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23" name="Google Shape;48;p1">
              <a:extLst>
                <a:ext uri="{FF2B5EF4-FFF2-40B4-BE49-F238E27FC236}">
                  <a16:creationId xmlns:a16="http://schemas.microsoft.com/office/drawing/2014/main" id="{29238C20-5E44-4B41-A553-435028B5BC0E}"/>
                </a:ext>
              </a:extLst>
            </p:cNvPr>
            <p:cNvSpPr txBox="1"/>
            <p:nvPr/>
          </p:nvSpPr>
          <p:spPr>
            <a:xfrm>
              <a:off x="2090671" y="1140769"/>
              <a:ext cx="200788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결제금액</a:t>
              </a:r>
              <a:r>
                <a:rPr lang="en-US" alt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</a:rPr>
                <a:t>비율</a:t>
              </a:r>
              <a:endParaRPr sz="14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C7B853D7-68DD-4BC2-8C34-4ED2DAC71D5F}"/>
              </a:ext>
            </a:extLst>
          </p:cNvPr>
          <p:cNvSpPr/>
          <p:nvPr/>
        </p:nvSpPr>
        <p:spPr>
          <a:xfrm>
            <a:off x="3491143" y="2492045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" name="Google Shape;48;p1">
            <a:extLst>
              <a:ext uri="{FF2B5EF4-FFF2-40B4-BE49-F238E27FC236}">
                <a16:creationId xmlns:a16="http://schemas.microsoft.com/office/drawing/2014/main" id="{B2CA56B5-4C70-4846-BB86-88EA0CB8651D}"/>
              </a:ext>
            </a:extLst>
          </p:cNvPr>
          <p:cNvSpPr txBox="1"/>
          <p:nvPr/>
        </p:nvSpPr>
        <p:spPr>
          <a:xfrm>
            <a:off x="3255684" y="2501013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제외 </a:t>
            </a:r>
            <a:r>
              <a:rPr lang="en-US" altLang="ko-KR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5</a:t>
            </a:r>
            <a:r>
              <a:rPr lang="ko-KR" altLang="en-US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개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8D423B5-A8EB-4381-8DBC-C9537BCBF0C0}"/>
              </a:ext>
            </a:extLst>
          </p:cNvPr>
          <p:cNvSpPr/>
          <p:nvPr/>
        </p:nvSpPr>
        <p:spPr>
          <a:xfrm>
            <a:off x="1337982" y="2498045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9" name="Google Shape;48;p1">
            <a:extLst>
              <a:ext uri="{FF2B5EF4-FFF2-40B4-BE49-F238E27FC236}">
                <a16:creationId xmlns:a16="http://schemas.microsoft.com/office/drawing/2014/main" id="{2AA47AB8-F94A-4D83-9AED-D92C92FC3BDF}"/>
              </a:ext>
            </a:extLst>
          </p:cNvPr>
          <p:cNvSpPr txBox="1"/>
          <p:nvPr/>
        </p:nvSpPr>
        <p:spPr>
          <a:xfrm>
            <a:off x="1085028" y="2498045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포함 </a:t>
            </a:r>
            <a:r>
              <a:rPr lang="en-US" altLang="ko-KR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11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개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57546A-679D-4225-956D-4B0673445988}"/>
              </a:ext>
            </a:extLst>
          </p:cNvPr>
          <p:cNvSpPr/>
          <p:nvPr/>
        </p:nvSpPr>
        <p:spPr>
          <a:xfrm>
            <a:off x="6283931" y="2502927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6" name="Google Shape;48;p1">
            <a:extLst>
              <a:ext uri="{FF2B5EF4-FFF2-40B4-BE49-F238E27FC236}">
                <a16:creationId xmlns:a16="http://schemas.microsoft.com/office/drawing/2014/main" id="{A67F82C3-1255-4322-925C-49B24A24D86F}"/>
              </a:ext>
            </a:extLst>
          </p:cNvPr>
          <p:cNvSpPr txBox="1"/>
          <p:nvPr/>
        </p:nvSpPr>
        <p:spPr>
          <a:xfrm>
            <a:off x="6061204" y="2492045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제외 </a:t>
            </a:r>
            <a:r>
              <a:rPr lang="en-US" altLang="ko-KR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5</a:t>
            </a:r>
            <a:r>
              <a:rPr lang="ko-KR" altLang="en-US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개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DD0268-B3FF-469C-96D6-5C778697B172}"/>
              </a:ext>
            </a:extLst>
          </p:cNvPr>
          <p:cNvGrpSpPr/>
          <p:nvPr/>
        </p:nvGrpSpPr>
        <p:grpSpPr>
          <a:xfrm>
            <a:off x="1274998" y="4223101"/>
            <a:ext cx="6491293" cy="636916"/>
            <a:chOff x="1476089" y="4235879"/>
            <a:chExt cx="6491293" cy="636916"/>
          </a:xfrm>
        </p:grpSpPr>
        <p:sp>
          <p:nvSpPr>
            <p:cNvPr id="50" name="Google Shape;50;p1"/>
            <p:cNvSpPr txBox="1"/>
            <p:nvPr/>
          </p:nvSpPr>
          <p:spPr>
            <a:xfrm>
              <a:off x="1476089" y="4235879"/>
              <a:ext cx="649129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음식점을 제외한 카테고리 중 </a:t>
              </a:r>
              <a:r>
                <a:rPr lang="en-US" alt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‘ </a:t>
              </a:r>
              <a:r>
                <a:rPr 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마트/슈퍼마켓</a:t>
              </a:r>
              <a:r>
                <a:rPr lang="en-US" alt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 ’ 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의 결제금액이 가장 </a:t>
              </a:r>
              <a:r>
                <a:rPr lang="ko-KR" altLang="en-US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컸으며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endParaRPr lang="en-US" altLang="ko-KR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2" name="Google Shape;50;p1">
              <a:extLst>
                <a:ext uri="{FF2B5EF4-FFF2-40B4-BE49-F238E27FC236}">
                  <a16:creationId xmlns:a16="http://schemas.microsoft.com/office/drawing/2014/main" id="{A1A967C7-729F-4967-94F0-6D556F40DF93}"/>
                </a:ext>
              </a:extLst>
            </p:cNvPr>
            <p:cNvSpPr txBox="1"/>
            <p:nvPr/>
          </p:nvSpPr>
          <p:spPr>
            <a:xfrm>
              <a:off x="1840977" y="4549670"/>
              <a:ext cx="5761517" cy="323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시간이 흐름에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따라 </a:t>
              </a:r>
              <a:r>
                <a:rPr lang="en-US" alt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‘ </a:t>
              </a:r>
              <a:r>
                <a:rPr 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배달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’</a:t>
              </a:r>
              <a:r>
                <a:rPr 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결제금액의 상승세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</a:rPr>
                <a:t>가 뚜렷함</a:t>
              </a:r>
              <a:endParaRPr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DB6BE-F67C-4311-B427-500739D06C12}"/>
              </a:ext>
            </a:extLst>
          </p:cNvPr>
          <p:cNvSpPr txBox="1"/>
          <p:nvPr/>
        </p:nvSpPr>
        <p:spPr>
          <a:xfrm>
            <a:off x="177975" y="48755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신한카드 점유율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(21.5%)  </a:t>
            </a:r>
          </a:p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카드사 시장점유율 결산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…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현대카드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PLCC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로 약진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위권 위협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91DA60-8179-4D57-BC00-45CA27B048B3}"/>
              </a:ext>
            </a:extLst>
          </p:cNvPr>
          <p:cNvSpPr/>
          <p:nvPr/>
        </p:nvSpPr>
        <p:spPr>
          <a:xfrm>
            <a:off x="4919677" y="934469"/>
            <a:ext cx="3515837" cy="181353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16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841DD-1030-49F3-8ED0-C349C0E8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5" y="1077986"/>
            <a:ext cx="4163006" cy="38200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072964-2784-4EE1-A4E7-B1385731261E}"/>
              </a:ext>
            </a:extLst>
          </p:cNvPr>
          <p:cNvSpPr/>
          <p:nvPr/>
        </p:nvSpPr>
        <p:spPr>
          <a:xfrm>
            <a:off x="1001806" y="3334871"/>
            <a:ext cx="3086100" cy="437029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1A25C9-6ACA-4CFD-AEEB-10639FBD3F2A}"/>
              </a:ext>
            </a:extLst>
          </p:cNvPr>
          <p:cNvSpPr/>
          <p:nvPr/>
        </p:nvSpPr>
        <p:spPr>
          <a:xfrm rot="5400000">
            <a:off x="3449171" y="2675747"/>
            <a:ext cx="840441" cy="437029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1E51E7-A24C-46DD-9879-B9C7C8D6B810}"/>
              </a:ext>
            </a:extLst>
          </p:cNvPr>
          <p:cNvSpPr/>
          <p:nvPr/>
        </p:nvSpPr>
        <p:spPr>
          <a:xfrm>
            <a:off x="1543051" y="3334870"/>
            <a:ext cx="406774" cy="15631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64CD6F8-CCDE-4032-A770-A8815CCA949F}"/>
              </a:ext>
            </a:extLst>
          </p:cNvPr>
          <p:cNvSpPr/>
          <p:nvPr/>
        </p:nvSpPr>
        <p:spPr>
          <a:xfrm>
            <a:off x="3845936" y="1516356"/>
            <a:ext cx="1021899" cy="957685"/>
          </a:xfrm>
          <a:custGeom>
            <a:avLst/>
            <a:gdLst>
              <a:gd name="connsiteX0" fmla="*/ 1336 w 1184677"/>
              <a:gd name="connsiteY0" fmla="*/ 1687606 h 1687606"/>
              <a:gd name="connsiteX1" fmla="*/ 189594 w 1184677"/>
              <a:gd name="connsiteY1" fmla="*/ 551329 h 1687606"/>
              <a:gd name="connsiteX2" fmla="*/ 1184677 w 1184677"/>
              <a:gd name="connsiteY2" fmla="*/ 0 h 16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677" h="1687606">
                <a:moveTo>
                  <a:pt x="1336" y="1687606"/>
                </a:moveTo>
                <a:cubicBezTo>
                  <a:pt x="-3147" y="1260101"/>
                  <a:pt x="-7630" y="832597"/>
                  <a:pt x="189594" y="551329"/>
                </a:cubicBezTo>
                <a:cubicBezTo>
                  <a:pt x="386818" y="270061"/>
                  <a:pt x="785747" y="135030"/>
                  <a:pt x="1184677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D80579-ECED-44DE-B88F-BC34FE3B7685}"/>
              </a:ext>
            </a:extLst>
          </p:cNvPr>
          <p:cNvSpPr/>
          <p:nvPr/>
        </p:nvSpPr>
        <p:spPr>
          <a:xfrm>
            <a:off x="4912228" y="3060963"/>
            <a:ext cx="3515837" cy="1416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3118A4E-9E79-4B4E-BBC6-C4F8194192BF}"/>
              </a:ext>
            </a:extLst>
          </p:cNvPr>
          <p:cNvSpPr/>
          <p:nvPr/>
        </p:nvSpPr>
        <p:spPr>
          <a:xfrm>
            <a:off x="1956547" y="4075046"/>
            <a:ext cx="2911288" cy="800074"/>
          </a:xfrm>
          <a:custGeom>
            <a:avLst/>
            <a:gdLst>
              <a:gd name="connsiteX0" fmla="*/ 0 w 3180229"/>
              <a:gd name="connsiteY0" fmla="*/ 591671 h 800074"/>
              <a:gd name="connsiteX1" fmla="*/ 1848971 w 3180229"/>
              <a:gd name="connsiteY1" fmla="*/ 766482 h 800074"/>
              <a:gd name="connsiteX2" fmla="*/ 3180229 w 3180229"/>
              <a:gd name="connsiteY2" fmla="*/ 0 h 80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229" h="800074">
                <a:moveTo>
                  <a:pt x="0" y="591671"/>
                </a:moveTo>
                <a:cubicBezTo>
                  <a:pt x="659466" y="728382"/>
                  <a:pt x="1318933" y="865094"/>
                  <a:pt x="1848971" y="766482"/>
                </a:cubicBezTo>
                <a:cubicBezTo>
                  <a:pt x="2379009" y="667870"/>
                  <a:pt x="2779619" y="333935"/>
                  <a:pt x="3180229" y="0"/>
                </a:cubicBezTo>
              </a:path>
            </a:pathLst>
          </a:custGeom>
          <a:noFill/>
          <a:ln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C67BED15-F2A4-4DD8-AA20-FDF5B452CDB1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A896E-DE64-4790-8FF5-0E087E89FD89}"/>
              </a:ext>
            </a:extLst>
          </p:cNvPr>
          <p:cNvSpPr txBox="1"/>
          <p:nvPr/>
        </p:nvSpPr>
        <p:spPr>
          <a:xfrm>
            <a:off x="1452721" y="916099"/>
            <a:ext cx="26351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  <a:ea typeface="+mn-ea"/>
              </a:rPr>
              <a:t>음식물 쓰레기 배출량과 카드 결제금액 상관계수</a:t>
            </a:r>
            <a:endParaRPr lang="en-US" sz="900" dirty="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82106-6B8E-411E-AA2E-A66925E544B2}"/>
              </a:ext>
            </a:extLst>
          </p:cNvPr>
          <p:cNvSpPr txBox="1"/>
          <p:nvPr/>
        </p:nvSpPr>
        <p:spPr>
          <a:xfrm>
            <a:off x="5094516" y="3257975"/>
            <a:ext cx="3151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200" dirty="0">
                <a:solidFill>
                  <a:schemeClr val="accent1"/>
                </a:solidFill>
                <a:latin typeface="+mn-ea"/>
                <a:ea typeface="+mn-ea"/>
              </a:rPr>
              <a:t>2018. 01~2021. 06 </a:t>
            </a:r>
            <a:r>
              <a:rPr lang="ko-KR" altLang="en-US" sz="1200" u="sng" dirty="0">
                <a:solidFill>
                  <a:schemeClr val="accent1"/>
                </a:solidFill>
                <a:latin typeface="+mn-ea"/>
                <a:ea typeface="+mn-ea"/>
              </a:rPr>
              <a:t>전체 기간</a:t>
            </a:r>
            <a:r>
              <a:rPr lang="ko-KR" altLang="en-US" sz="1200" dirty="0">
                <a:solidFill>
                  <a:schemeClr val="accent1"/>
                </a:solidFill>
                <a:latin typeface="+mn-ea"/>
                <a:ea typeface="+mn-ea"/>
              </a:rPr>
              <a:t> 동안</a:t>
            </a:r>
            <a:endParaRPr lang="en-US" altLang="ko-KR" sz="12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00233-7620-487A-8DDD-381FAF873B0D}"/>
              </a:ext>
            </a:extLst>
          </p:cNvPr>
          <p:cNvSpPr txBox="1"/>
          <p:nvPr/>
        </p:nvSpPr>
        <p:spPr>
          <a:xfrm>
            <a:off x="5042455" y="3613035"/>
            <a:ext cx="325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</a:t>
            </a:r>
            <a:r>
              <a:rPr lang="ko-KR" altLang="en-US" sz="1600" dirty="0">
                <a:solidFill>
                  <a:schemeClr val="accent5"/>
                </a:solidFill>
                <a:latin typeface="+mn-ea"/>
                <a:ea typeface="+mn-ea"/>
              </a:rPr>
              <a:t>배출량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과 </a:t>
            </a:r>
            <a:r>
              <a:rPr lang="ko-KR" altLang="en-US" sz="1600" dirty="0">
                <a:solidFill>
                  <a:schemeClr val="accent5"/>
                </a:solidFill>
                <a:latin typeface="+mn-ea"/>
                <a:ea typeface="+mn-ea"/>
              </a:rPr>
              <a:t>배달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결제금액</a:t>
            </a:r>
            <a:endParaRPr lang="en-US" altLang="ko-KR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71B7B-ABC4-4A5A-A5FA-CB0C7493CEEF}"/>
              </a:ext>
            </a:extLst>
          </p:cNvPr>
          <p:cNvSpPr txBox="1"/>
          <p:nvPr/>
        </p:nvSpPr>
        <p:spPr>
          <a:xfrm>
            <a:off x="5042455" y="3942305"/>
            <a:ext cx="325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상관관계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는 다른 특성들에 비해서 </a:t>
            </a:r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미미</a:t>
            </a:r>
            <a:endParaRPr lang="en-US" altLang="ko-KR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820CEC-C333-4B29-9498-70D30642CE2E}"/>
              </a:ext>
            </a:extLst>
          </p:cNvPr>
          <p:cNvSpPr txBox="1"/>
          <p:nvPr/>
        </p:nvSpPr>
        <p:spPr>
          <a:xfrm>
            <a:off x="5085620" y="1020932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배출량과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AE4F63-19E4-43DD-B658-AC949A39455C}"/>
              </a:ext>
            </a:extLst>
          </p:cNvPr>
          <p:cNvSpPr txBox="1"/>
          <p:nvPr/>
        </p:nvSpPr>
        <p:spPr>
          <a:xfrm>
            <a:off x="5085620" y="2138321"/>
            <a:ext cx="318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배출량 예측에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 latinLnBrk="1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높은 순위 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Feature Importance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예상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67AE8B-6D42-420E-9A72-E8C53E502132}"/>
              </a:ext>
            </a:extLst>
          </p:cNvPr>
          <p:cNvSpPr txBox="1"/>
          <p:nvPr/>
        </p:nvSpPr>
        <p:spPr>
          <a:xfrm>
            <a:off x="5085620" y="1543916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높은 상관관계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3C7474-7C4C-4ADA-88A3-962CF915C656}"/>
              </a:ext>
            </a:extLst>
          </p:cNvPr>
          <p:cNvSpPr txBox="1"/>
          <p:nvPr/>
        </p:nvSpPr>
        <p:spPr>
          <a:xfrm>
            <a:off x="5085620" y="1295400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슈퍼마켓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및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간식 결제금액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B461F12-7DD5-4BAE-BD39-0BC6512C2813}"/>
              </a:ext>
            </a:extLst>
          </p:cNvPr>
          <p:cNvSpPr/>
          <p:nvPr/>
        </p:nvSpPr>
        <p:spPr>
          <a:xfrm rot="5400000">
            <a:off x="6556266" y="1871107"/>
            <a:ext cx="242659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1D7DA1-B5BB-4C2C-9A34-711ADB23C6FC}"/>
              </a:ext>
            </a:extLst>
          </p:cNvPr>
          <p:cNvSpPr txBox="1"/>
          <p:nvPr/>
        </p:nvSpPr>
        <p:spPr>
          <a:xfrm>
            <a:off x="483344" y="3814002"/>
            <a:ext cx="1048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상관계수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4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B2E2FC-E9D3-4793-8186-CDFE71B00C0F}"/>
              </a:ext>
            </a:extLst>
          </p:cNvPr>
          <p:cNvSpPr/>
          <p:nvPr/>
        </p:nvSpPr>
        <p:spPr>
          <a:xfrm>
            <a:off x="6171305" y="1218802"/>
            <a:ext cx="2589131" cy="338009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17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6F0D1-5647-401E-A0F9-3048D39C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9" y="952349"/>
            <a:ext cx="4164306" cy="1414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4AA2FC-AC6E-4B8C-935E-31C54F3F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69" y="2253810"/>
            <a:ext cx="4155464" cy="14234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839734-9C0C-42A3-99B6-EFD035012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69" y="3526997"/>
            <a:ext cx="4164306" cy="14234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BB234B-3B28-428D-A2CE-0BB508811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433" y="1504726"/>
            <a:ext cx="1390844" cy="268642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F94DE1F-E432-4AFE-A3C0-1BE031B08A4D}"/>
              </a:ext>
            </a:extLst>
          </p:cNvPr>
          <p:cNvSpPr/>
          <p:nvPr/>
        </p:nvSpPr>
        <p:spPr>
          <a:xfrm rot="5400000">
            <a:off x="7311982" y="2545732"/>
            <a:ext cx="307777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AD031-0709-4C88-BB90-06A2EF600D6A}"/>
              </a:ext>
            </a:extLst>
          </p:cNvPr>
          <p:cNvSpPr txBox="1"/>
          <p:nvPr/>
        </p:nvSpPr>
        <p:spPr>
          <a:xfrm>
            <a:off x="6366048" y="2952604"/>
            <a:ext cx="219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지속적인 </a:t>
            </a:r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 증가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추세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B0108-9E47-4105-B3AA-20A919239FC1}"/>
              </a:ext>
            </a:extLst>
          </p:cNvPr>
          <p:cNvSpPr txBox="1"/>
          <p:nvPr/>
        </p:nvSpPr>
        <p:spPr>
          <a:xfrm>
            <a:off x="499213" y="911025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(2018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42F9F5-EDEE-4EE2-9DA1-FEF2393965D4}"/>
              </a:ext>
            </a:extLst>
          </p:cNvPr>
          <p:cNvSpPr txBox="1"/>
          <p:nvPr/>
        </p:nvSpPr>
        <p:spPr>
          <a:xfrm>
            <a:off x="499213" y="2213086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85B00-CD74-4468-878A-A483D47E299E}"/>
              </a:ext>
            </a:extLst>
          </p:cNvPr>
          <p:cNvSpPr txBox="1"/>
          <p:nvPr/>
        </p:nvSpPr>
        <p:spPr>
          <a:xfrm>
            <a:off x="499213" y="3519015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(2020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DDFABD-DE20-4A80-8FC8-E8A80FC8FCCF}"/>
              </a:ext>
            </a:extLst>
          </p:cNvPr>
          <p:cNvSpPr txBox="1"/>
          <p:nvPr/>
        </p:nvSpPr>
        <p:spPr>
          <a:xfrm>
            <a:off x="4541873" y="1505773"/>
            <a:ext cx="14750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(2021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 상반기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Google Shape;84;p16">
            <a:extLst>
              <a:ext uri="{FF2B5EF4-FFF2-40B4-BE49-F238E27FC236}">
                <a16:creationId xmlns:a16="http://schemas.microsoft.com/office/drawing/2014/main" id="{BF6C34B3-3CD6-4CC5-B847-A7F3C85201AE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 </a:t>
            </a:r>
            <a:r>
              <a:rPr lang="en-US" altLang="ko-KR" sz="1800" dirty="0"/>
              <a:t>– </a:t>
            </a:r>
            <a:r>
              <a:rPr lang="ko-KR" altLang="en-US" sz="1800" dirty="0"/>
              <a:t>배달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39612-7BA9-4DC6-9C73-502E7D785AEE}"/>
              </a:ext>
            </a:extLst>
          </p:cNvPr>
          <p:cNvSpPr txBox="1"/>
          <p:nvPr/>
        </p:nvSpPr>
        <p:spPr>
          <a:xfrm>
            <a:off x="6171305" y="3800102"/>
            <a:ext cx="2589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bg2"/>
                </a:solidFill>
                <a:latin typeface="+mn-ea"/>
                <a:ea typeface="+mn-ea"/>
              </a:rPr>
              <a:t>음식물 쓰레기 </a:t>
            </a:r>
            <a:endParaRPr lang="en-US" altLang="ko-KR" i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배출량 증가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예상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E7A6A-DC18-4333-AEF1-121795508CAC}"/>
              </a:ext>
            </a:extLst>
          </p:cNvPr>
          <p:cNvSpPr txBox="1"/>
          <p:nvPr/>
        </p:nvSpPr>
        <p:spPr>
          <a:xfrm>
            <a:off x="6171305" y="1853201"/>
            <a:ext cx="258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4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400" dirty="0">
                <a:solidFill>
                  <a:schemeClr val="bg2"/>
                </a:solidFill>
                <a:latin typeface="+mn-ea"/>
                <a:ea typeface="+mn-ea"/>
              </a:rPr>
              <a:t>년 상반기</a:t>
            </a:r>
            <a:endParaRPr lang="en-US" altLang="ko-KR" sz="14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→ </a:t>
            </a:r>
            <a:r>
              <a:rPr lang="en-US" altLang="ko-KR" sz="14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400" dirty="0">
                <a:solidFill>
                  <a:schemeClr val="bg2"/>
                </a:solidFill>
                <a:latin typeface="+mn-ea"/>
                <a:ea typeface="+mn-ea"/>
              </a:rPr>
              <a:t>년 전체와 비슷한 수준</a:t>
            </a:r>
            <a:endParaRPr lang="en-US" altLang="ko-KR" sz="14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54EFB3-F58C-448B-BBF4-86122BCCD3EB}"/>
              </a:ext>
            </a:extLst>
          </p:cNvPr>
          <p:cNvSpPr txBox="1"/>
          <p:nvPr/>
        </p:nvSpPr>
        <p:spPr>
          <a:xfrm>
            <a:off x="5983341" y="1369513"/>
            <a:ext cx="296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매년 약 </a:t>
            </a:r>
            <a:r>
              <a:rPr lang="en-US" altLang="ko-KR" sz="1600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배 증가</a:t>
            </a:r>
            <a:endParaRPr lang="en-US" altLang="ko-KR" sz="16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E8074C-6007-4058-9933-9FDBB114E162}"/>
              </a:ext>
            </a:extLst>
          </p:cNvPr>
          <p:cNvSpPr txBox="1"/>
          <p:nvPr/>
        </p:nvSpPr>
        <p:spPr>
          <a:xfrm>
            <a:off x="5983341" y="780492"/>
            <a:ext cx="296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배달 결제금액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B022EC1-278C-4E9E-8474-BE605A543A03}"/>
              </a:ext>
            </a:extLst>
          </p:cNvPr>
          <p:cNvSpPr/>
          <p:nvPr/>
        </p:nvSpPr>
        <p:spPr>
          <a:xfrm rot="5400000">
            <a:off x="7311982" y="3393229"/>
            <a:ext cx="307777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595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5008422" y="3157848"/>
            <a:ext cx="4153219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제주도 일별</a:t>
            </a:r>
            <a:r>
              <a:rPr lang="ko" sz="1200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 읍면동별 배출량</a:t>
            </a:r>
            <a:endParaRPr lang="en-US" altLang="ko" sz="1200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18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음식물 쓰레기 배출량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A63D1B-FD14-4D33-947A-7DB360F08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0" y="1022332"/>
            <a:ext cx="3687327" cy="364088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7E3FEF-C4A5-42EC-BDEE-1B7D4DD8C770}"/>
              </a:ext>
            </a:extLst>
          </p:cNvPr>
          <p:cNvGrpSpPr/>
          <p:nvPr/>
        </p:nvGrpSpPr>
        <p:grpSpPr>
          <a:xfrm>
            <a:off x="4633635" y="880764"/>
            <a:ext cx="3574476" cy="2180408"/>
            <a:chOff x="3936212" y="922594"/>
            <a:chExt cx="4364366" cy="26864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C991AA-6A4F-4923-BF98-4BE00ECF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6212" y="922594"/>
              <a:ext cx="3629532" cy="268642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A4AE13-3F35-4020-8054-3DE3518F2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222" b="2378"/>
            <a:stretch/>
          </p:blipFill>
          <p:spPr>
            <a:xfrm>
              <a:off x="6395086" y="1169396"/>
              <a:ext cx="1905492" cy="198446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D16FF5B-F1F7-4BDB-AD90-1D4495357653}"/>
              </a:ext>
            </a:extLst>
          </p:cNvPr>
          <p:cNvSpPr txBox="1"/>
          <p:nvPr/>
        </p:nvSpPr>
        <p:spPr>
          <a:xfrm>
            <a:off x="5236160" y="3527274"/>
            <a:ext cx="3697745" cy="92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결측치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제거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‘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알수없음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’ 지역 제거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ko-KR" altLang="en-US" sz="4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배출량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em_g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만을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feature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로 사용</a:t>
            </a:r>
            <a:b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결제 금액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pay_amt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상관 계수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= 0.99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4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동일 행정구에 속하는 배출지점을 그룹화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699476-BB9B-4E8D-B56A-56027B1C55F5}"/>
              </a:ext>
            </a:extLst>
          </p:cNvPr>
          <p:cNvSpPr/>
          <p:nvPr/>
        </p:nvSpPr>
        <p:spPr>
          <a:xfrm>
            <a:off x="4840085" y="3061173"/>
            <a:ext cx="3416416" cy="153772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2A75EC-47CA-42FC-B82F-95C8E2B79E89}"/>
              </a:ext>
            </a:extLst>
          </p:cNvPr>
          <p:cNvGrpSpPr/>
          <p:nvPr/>
        </p:nvGrpSpPr>
        <p:grpSpPr>
          <a:xfrm>
            <a:off x="2837660" y="923203"/>
            <a:ext cx="5762544" cy="3886145"/>
            <a:chOff x="1557003" y="973872"/>
            <a:chExt cx="5762544" cy="388614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C724E9C-750C-4539-9F1D-A9F8C2BC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003" y="973872"/>
              <a:ext cx="5762544" cy="3886145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B61B7F9-D00B-4FB6-BF23-D771035058E5}"/>
                </a:ext>
              </a:extLst>
            </p:cNvPr>
            <p:cNvSpPr/>
            <p:nvPr/>
          </p:nvSpPr>
          <p:spPr>
            <a:xfrm>
              <a:off x="2642603" y="1736008"/>
              <a:ext cx="542985" cy="145766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10BBB3-BF78-4E70-ACE8-1647A9C574A1}"/>
                </a:ext>
              </a:extLst>
            </p:cNvPr>
            <p:cNvSpPr/>
            <p:nvPr/>
          </p:nvSpPr>
          <p:spPr>
            <a:xfrm>
              <a:off x="4083819" y="1703514"/>
              <a:ext cx="542985" cy="137041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D45ED6-9307-4F9D-8936-91BEE250BDE1}"/>
                </a:ext>
              </a:extLst>
            </p:cNvPr>
            <p:cNvSpPr/>
            <p:nvPr/>
          </p:nvSpPr>
          <p:spPr>
            <a:xfrm>
              <a:off x="5525035" y="1192188"/>
              <a:ext cx="542985" cy="147743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19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제주도 전체 월별 배출량 증가 추세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E577B-910B-4654-AF6A-0D1F290262A3}"/>
              </a:ext>
            </a:extLst>
          </p:cNvPr>
          <p:cNvSpPr txBox="1"/>
          <p:nvPr/>
        </p:nvSpPr>
        <p:spPr>
          <a:xfrm>
            <a:off x="378873" y="2200132"/>
            <a:ext cx="226809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향후 음식물 쓰레기 배출량 증가 예상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E05BB3-B51D-41B0-9698-19267C7D9B46}"/>
              </a:ext>
            </a:extLst>
          </p:cNvPr>
          <p:cNvSpPr txBox="1"/>
          <p:nvPr/>
        </p:nvSpPr>
        <p:spPr>
          <a:xfrm>
            <a:off x="378873" y="1723843"/>
            <a:ext cx="3764133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시간에 따른 월별 음식물 쓰레기 배출 회귀직선은 양</a:t>
            </a:r>
            <a:r>
              <a:rPr lang="en-US" altLang="ko-KR" sz="1000" dirty="0">
                <a:latin typeface="+mn-ea"/>
                <a:ea typeface="+mn-ea"/>
              </a:rPr>
              <a:t>(+)</a:t>
            </a:r>
            <a:r>
              <a:rPr lang="ko-KR" altLang="en-US" sz="1000" dirty="0">
                <a:latin typeface="+mn-ea"/>
                <a:ea typeface="+mn-ea"/>
              </a:rPr>
              <a:t>의 기울기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2B7FA-D87B-4E57-8C98-0147325631B2}"/>
              </a:ext>
            </a:extLst>
          </p:cNvPr>
          <p:cNvSpPr txBox="1"/>
          <p:nvPr/>
        </p:nvSpPr>
        <p:spPr>
          <a:xfrm>
            <a:off x="378873" y="2770704"/>
            <a:ext cx="2268094" cy="246221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전체적인 배출량은 연도에 따라 상승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813E4E-CF3F-4DC7-8E9F-D88121696D63}"/>
              </a:ext>
            </a:extLst>
          </p:cNvPr>
          <p:cNvSpPr txBox="1"/>
          <p:nvPr/>
        </p:nvSpPr>
        <p:spPr>
          <a:xfrm>
            <a:off x="378873" y="3096637"/>
            <a:ext cx="2653439" cy="553998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  <a:ea typeface="+mn-ea"/>
              </a:rPr>
              <a:t>BUT, </a:t>
            </a:r>
            <a:r>
              <a:rPr lang="ko-KR" altLang="en-US" sz="1000" dirty="0">
                <a:latin typeface="+mn-ea"/>
                <a:ea typeface="+mn-ea"/>
              </a:rPr>
              <a:t>매년 </a:t>
            </a:r>
            <a:r>
              <a:rPr lang="en-US" altLang="ko-KR" sz="1000" dirty="0">
                <a:latin typeface="+mn-ea"/>
                <a:ea typeface="+mn-ea"/>
              </a:rPr>
              <a:t>6-7</a:t>
            </a:r>
            <a:r>
              <a:rPr lang="ko-KR" altLang="en-US" sz="1000" dirty="0">
                <a:latin typeface="+mn-ea"/>
                <a:ea typeface="+mn-ea"/>
              </a:rPr>
              <a:t>월 배출량 급증하는 패턴을 발견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배출량 추세에 영향을 미치는 </a:t>
            </a:r>
            <a:r>
              <a:rPr lang="ko-KR" altLang="en-US" sz="1000" b="1" u="sng" dirty="0">
                <a:latin typeface="+mn-ea"/>
                <a:ea typeface="+mn-ea"/>
              </a:rPr>
              <a:t>계절적 요인</a:t>
            </a:r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(ex.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날씨</a:t>
            </a:r>
            <a:r>
              <a:rPr lang="en-US" altLang="ko-KR" sz="1000" dirty="0">
                <a:latin typeface="+mn-ea"/>
                <a:ea typeface="+mn-ea"/>
              </a:rPr>
              <a:t> - </a:t>
            </a:r>
            <a:r>
              <a:rPr lang="ko-KR" altLang="en-US" sz="1000" dirty="0">
                <a:latin typeface="+mn-ea"/>
                <a:ea typeface="+mn-ea"/>
              </a:rPr>
              <a:t>기압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온도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습도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6B5FF92-7170-45D3-B740-77D4AC918B32}"/>
              </a:ext>
            </a:extLst>
          </p:cNvPr>
          <p:cNvSpPr/>
          <p:nvPr/>
        </p:nvSpPr>
        <p:spPr>
          <a:xfrm rot="5400000">
            <a:off x="1430324" y="1978061"/>
            <a:ext cx="194899" cy="22698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353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3244D-CA30-4161-BE86-8595B736A6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</a:t>
            </a:fld>
            <a:endParaRPr lang="ko" altLang="en-US"/>
          </a:p>
        </p:txBody>
      </p:sp>
      <p:sp>
        <p:nvSpPr>
          <p:cNvPr id="8" name="Google Shape;72;p14">
            <a:extLst>
              <a:ext uri="{FF2B5EF4-FFF2-40B4-BE49-F238E27FC236}">
                <a16:creationId xmlns:a16="http://schemas.microsoft.com/office/drawing/2014/main" id="{0F0C30C8-8EF1-4B89-B844-70773047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44" y="37491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40" dirty="0"/>
              <a:t>목차</a:t>
            </a:r>
            <a:endParaRPr sz="2040" dirty="0">
              <a:cs typeface="Nanum Gothic"/>
              <a:sym typeface="Nanum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6D1F5-D17A-4C17-B1D5-FD5CF2A8EEF7}"/>
              </a:ext>
            </a:extLst>
          </p:cNvPr>
          <p:cNvSpPr txBox="1"/>
          <p:nvPr/>
        </p:nvSpPr>
        <p:spPr>
          <a:xfrm>
            <a:off x="1024289" y="1082312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프로젝트 개요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37979-7050-4A0B-8965-6EE8F93DD586}"/>
              </a:ext>
            </a:extLst>
          </p:cNvPr>
          <p:cNvSpPr txBox="1"/>
          <p:nvPr/>
        </p:nvSpPr>
        <p:spPr>
          <a:xfrm>
            <a:off x="1024289" y="2409333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 분석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31495-778E-41E8-8506-B7BF056FAE83}"/>
              </a:ext>
            </a:extLst>
          </p:cNvPr>
          <p:cNvSpPr txBox="1"/>
          <p:nvPr/>
        </p:nvSpPr>
        <p:spPr>
          <a:xfrm>
            <a:off x="4619383" y="2020399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데이터 분석 결과</a:t>
            </a:r>
            <a:endParaRPr lang="en-US" sz="1800" b="1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5AE45-3A01-49E9-9464-F229895AC199}"/>
              </a:ext>
            </a:extLst>
          </p:cNvPr>
          <p:cNvSpPr txBox="1"/>
          <p:nvPr/>
        </p:nvSpPr>
        <p:spPr>
          <a:xfrm>
            <a:off x="4619383" y="3570569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4. </a:t>
            </a:r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후기 및 </a:t>
            </a:r>
            <a:r>
              <a:rPr lang="ko-KR" altLang="en-US" sz="1800" b="1" dirty="0" err="1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느낀점</a:t>
            </a:r>
            <a:endParaRPr lang="en-US" sz="1800" b="1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377FD-2B28-46A5-BAAA-F0AA75F2BF17}"/>
              </a:ext>
            </a:extLst>
          </p:cNvPr>
          <p:cNvSpPr txBox="1"/>
          <p:nvPr/>
        </p:nvSpPr>
        <p:spPr>
          <a:xfrm>
            <a:off x="1412149" y="146993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기획 배경 및 목표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E71EC4-A4FF-46D7-9982-FD8AA37237D6}"/>
              </a:ext>
            </a:extLst>
          </p:cNvPr>
          <p:cNvSpPr txBox="1"/>
          <p:nvPr/>
        </p:nvSpPr>
        <p:spPr>
          <a:xfrm>
            <a:off x="1412149" y="277866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수집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50D41-6289-45B1-A759-AC1749818F40}"/>
              </a:ext>
            </a:extLst>
          </p:cNvPr>
          <p:cNvSpPr txBox="1"/>
          <p:nvPr/>
        </p:nvSpPr>
        <p:spPr>
          <a:xfrm>
            <a:off x="1412149" y="178981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구성원 및 역할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C9725-7502-47B1-81BF-DC30FA5A4019}"/>
              </a:ext>
            </a:extLst>
          </p:cNvPr>
          <p:cNvSpPr txBox="1"/>
          <p:nvPr/>
        </p:nvSpPr>
        <p:spPr>
          <a:xfrm>
            <a:off x="1412149" y="310251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탐색적 데이터 분석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DD4B9-AECA-40F7-9099-08AAC34E908D}"/>
              </a:ext>
            </a:extLst>
          </p:cNvPr>
          <p:cNvSpPr txBox="1"/>
          <p:nvPr/>
        </p:nvSpPr>
        <p:spPr>
          <a:xfrm>
            <a:off x="1412149" y="341523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분석 모델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36025-136B-42FF-94EC-8F950364F423}"/>
              </a:ext>
            </a:extLst>
          </p:cNvPr>
          <p:cNvSpPr txBox="1"/>
          <p:nvPr/>
        </p:nvSpPr>
        <p:spPr>
          <a:xfrm>
            <a:off x="1412149" y="3733951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분석 및 결과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8FDBDE-1668-4B3F-9A22-FB6AE4A37C24}"/>
              </a:ext>
            </a:extLst>
          </p:cNvPr>
          <p:cNvSpPr txBox="1"/>
          <p:nvPr/>
        </p:nvSpPr>
        <p:spPr>
          <a:xfrm>
            <a:off x="4998792" y="240933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인사이트 도출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695768-90D2-4D43-9417-FBE3A3CF4098}"/>
              </a:ext>
            </a:extLst>
          </p:cNvPr>
          <p:cNvSpPr txBox="1"/>
          <p:nvPr/>
        </p:nvSpPr>
        <p:spPr>
          <a:xfrm>
            <a:off x="4998792" y="273318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문제 현황 분석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28D47-654D-4DD5-97FB-9D6B0BE7558A}"/>
              </a:ext>
            </a:extLst>
          </p:cNvPr>
          <p:cNvSpPr txBox="1"/>
          <p:nvPr/>
        </p:nvSpPr>
        <p:spPr>
          <a:xfrm>
            <a:off x="4998792" y="3036541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결론 및 제언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3369952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20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 err="1"/>
              <a:t>행정동별</a:t>
            </a:r>
            <a:r>
              <a:rPr lang="ko-KR" altLang="en-US" sz="1800" dirty="0"/>
              <a:t> 음식물 쓰레기 배출 및 거주인구 비율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5C05E6-E8F4-422C-B8E3-4DDE351E771A}"/>
              </a:ext>
            </a:extLst>
          </p:cNvPr>
          <p:cNvGrpSpPr/>
          <p:nvPr/>
        </p:nvGrpSpPr>
        <p:grpSpPr>
          <a:xfrm>
            <a:off x="600885" y="971543"/>
            <a:ext cx="7332880" cy="3936638"/>
            <a:chOff x="1358920" y="809096"/>
            <a:chExt cx="6406585" cy="2905040"/>
          </a:xfrm>
        </p:grpSpPr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82C7A54B-0FB2-4A6E-B607-91417EF7340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94951654"/>
                </p:ext>
              </p:extLst>
            </p:nvPr>
          </p:nvGraphicFramePr>
          <p:xfrm>
            <a:off x="1358920" y="809096"/>
            <a:ext cx="3157635" cy="28701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36B2AE2F-178F-4B22-A233-22565A8FAB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3921829"/>
                </p:ext>
              </p:extLst>
            </p:nvPr>
          </p:nvGraphicFramePr>
          <p:xfrm>
            <a:off x="4607870" y="809096"/>
            <a:ext cx="3157635" cy="2905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1D0A5F7-57E5-4908-A109-834ED8E97C3C}"/>
              </a:ext>
            </a:extLst>
          </p:cNvPr>
          <p:cNvSpPr txBox="1"/>
          <p:nvPr/>
        </p:nvSpPr>
        <p:spPr>
          <a:xfrm>
            <a:off x="1014309" y="4385538"/>
            <a:ext cx="7115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행정동별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배출량 비율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은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 비율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큰 영향을 받는 것으로 보임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271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21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거주 </a:t>
            </a:r>
            <a:r>
              <a:rPr lang="en-US" altLang="ko-KR" sz="1800" dirty="0"/>
              <a:t>1</a:t>
            </a:r>
            <a:r>
              <a:rPr lang="ko-KR" altLang="en-US" sz="1800" dirty="0"/>
              <a:t>인당 음식물 쓰레기 배출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BE02BF-91A7-4171-99BD-8C71A9A51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24" y="1165826"/>
            <a:ext cx="4706470" cy="346024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5B5C73-96CB-458A-9863-B9179ABF00CB}"/>
              </a:ext>
            </a:extLst>
          </p:cNvPr>
          <p:cNvGrpSpPr/>
          <p:nvPr/>
        </p:nvGrpSpPr>
        <p:grpSpPr>
          <a:xfrm>
            <a:off x="5506652" y="1256826"/>
            <a:ext cx="2944824" cy="1961637"/>
            <a:chOff x="5473775" y="718998"/>
            <a:chExt cx="2944824" cy="18809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402A34-EF72-41FA-8AC0-30568ECAFBD8}"/>
                </a:ext>
              </a:extLst>
            </p:cNvPr>
            <p:cNvSpPr/>
            <p:nvPr/>
          </p:nvSpPr>
          <p:spPr>
            <a:xfrm>
              <a:off x="5473775" y="718998"/>
              <a:ext cx="2944824" cy="188095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EC2F3E-251C-4195-9ADC-20A563AA8582}"/>
                </a:ext>
              </a:extLst>
            </p:cNvPr>
            <p:cNvSpPr txBox="1"/>
            <p:nvPr/>
          </p:nvSpPr>
          <p:spPr>
            <a:xfrm>
              <a:off x="5693298" y="751534"/>
              <a:ext cx="2505778" cy="174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월별 음식물 쓰레기 배출량을</a:t>
              </a:r>
              <a:r>
                <a:rPr lang="en-US" altLang="ko-KR" dirty="0">
                  <a:solidFill>
                    <a:schemeClr val="bg2"/>
                  </a:solidFill>
                  <a:latin typeface="+mn-ea"/>
                  <a:ea typeface="+mn-ea"/>
                </a:rPr>
                <a:t> </a:t>
              </a:r>
              <a:r>
                <a:rPr lang="ko-KR" altLang="en-US" dirty="0" err="1">
                  <a:solidFill>
                    <a:schemeClr val="bg2"/>
                  </a:solidFill>
                  <a:latin typeface="+mn-ea"/>
                  <a:ea typeface="+mn-ea"/>
                </a:rPr>
                <a:t>행정동별</a:t>
              </a:r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 거주인구로 나누어</a:t>
              </a:r>
              <a:r>
                <a:rPr lang="en-US" altLang="ko-KR" dirty="0">
                  <a:solidFill>
                    <a:schemeClr val="bg2"/>
                  </a:solidFill>
                  <a:latin typeface="+mn-ea"/>
                  <a:ea typeface="+mn-ea"/>
                </a:rPr>
                <a:t>,</a:t>
              </a:r>
            </a:p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r>
                <a:rPr lang="ko-KR" altLang="en-US" dirty="0" err="1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행정동별</a:t>
              </a: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인당 음식물 쓰레기 배출량</a:t>
              </a:r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 변동을 확인</a:t>
              </a:r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→ 대부분의 행정동에서 </a:t>
              </a:r>
              <a:r>
                <a:rPr lang="en-US" altLang="ko-KR" u="sng" dirty="0">
                  <a:solidFill>
                    <a:schemeClr val="bg2"/>
                  </a:solidFill>
                  <a:latin typeface="+mn-ea"/>
                  <a:ea typeface="+mn-ea"/>
                </a:rPr>
                <a:t>6, 7</a:t>
              </a:r>
              <a:r>
                <a:rPr lang="ko-KR" altLang="en-US" u="sng" dirty="0">
                  <a:solidFill>
                    <a:schemeClr val="bg2"/>
                  </a:solidFill>
                  <a:latin typeface="+mn-ea"/>
                  <a:ea typeface="+mn-ea"/>
                </a:rPr>
                <a:t>월배출량이 높게 나타남</a:t>
              </a:r>
              <a:endParaRPr lang="en-US" altLang="ko-KR" u="sng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A133A6-5834-4650-B29C-5B562D093D38}"/>
              </a:ext>
            </a:extLst>
          </p:cNvPr>
          <p:cNvGrpSpPr/>
          <p:nvPr/>
        </p:nvGrpSpPr>
        <p:grpSpPr>
          <a:xfrm>
            <a:off x="5506652" y="3701750"/>
            <a:ext cx="2944824" cy="634926"/>
            <a:chOff x="5473776" y="3206693"/>
            <a:chExt cx="2944824" cy="5659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501B55C-1EC4-45C1-AC67-86B8E0792683}"/>
                </a:ext>
              </a:extLst>
            </p:cNvPr>
            <p:cNvSpPr/>
            <p:nvPr/>
          </p:nvSpPr>
          <p:spPr>
            <a:xfrm>
              <a:off x="5473776" y="3206693"/>
              <a:ext cx="2944824" cy="5659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D7BE0A-EFF3-4E22-A3D0-1F24BE14E1BD}"/>
                </a:ext>
              </a:extLst>
            </p:cNvPr>
            <p:cNvSpPr txBox="1"/>
            <p:nvPr/>
          </p:nvSpPr>
          <p:spPr>
            <a:xfrm>
              <a:off x="5951992" y="3249386"/>
              <a:ext cx="1988392" cy="46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i="1" dirty="0">
                  <a:solidFill>
                    <a:schemeClr val="bg2"/>
                  </a:solidFill>
                  <a:latin typeface="+mn-ea"/>
                  <a:ea typeface="+mn-ea"/>
                </a:rPr>
                <a:t>계절성을 반영하기 위해</a:t>
              </a:r>
              <a:endParaRPr lang="en-US" altLang="ko-KR" i="1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i="1" dirty="0">
                  <a:solidFill>
                    <a:schemeClr val="accent1"/>
                  </a:solidFill>
                  <a:latin typeface="+mn-ea"/>
                  <a:ea typeface="+mn-ea"/>
                </a:rPr>
                <a:t>날씨 데이터 추가</a:t>
              </a:r>
              <a:endParaRPr lang="en-US" altLang="ko-KR" i="1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A96F3D1-78DA-4893-8901-2375A0C4A4E1}"/>
              </a:ext>
            </a:extLst>
          </p:cNvPr>
          <p:cNvSpPr/>
          <p:nvPr/>
        </p:nvSpPr>
        <p:spPr>
          <a:xfrm rot="5400000">
            <a:off x="6835358" y="3307706"/>
            <a:ext cx="287410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5250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8A444A-74F9-4364-A127-2FE257F6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74" y="904697"/>
            <a:ext cx="5208393" cy="40222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22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4" y="450185"/>
            <a:ext cx="925478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1</a:t>
            </a:r>
            <a:r>
              <a:rPr lang="ko-KR" altLang="en-US" sz="1800" dirty="0"/>
              <a:t>인당 음식물 쓰레기 배출량 행정동 순위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40BE4-FB35-439B-A3AD-56081770078D}"/>
              </a:ext>
            </a:extLst>
          </p:cNvPr>
          <p:cNvSpPr txBox="1"/>
          <p:nvPr/>
        </p:nvSpPr>
        <p:spPr>
          <a:xfrm>
            <a:off x="3333872" y="1569416"/>
            <a:ext cx="513858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인당 음식물 쓰레기 배출량이 가장 많은 행정동은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중앙동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’, ‘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정방동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’,  ‘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천지동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2CFFD-7B15-4BFB-B1FB-B5615C6E1F33}"/>
              </a:ext>
            </a:extLst>
          </p:cNvPr>
          <p:cNvSpPr txBox="1"/>
          <p:nvPr/>
        </p:nvSpPr>
        <p:spPr>
          <a:xfrm>
            <a:off x="3333873" y="1955918"/>
            <a:ext cx="21189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→ 지역 간 상당한 편차가 존재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FFC34-6135-4BA7-B08B-2D9379B505E0}"/>
              </a:ext>
            </a:extLst>
          </p:cNvPr>
          <p:cNvSpPr txBox="1"/>
          <p:nvPr/>
        </p:nvSpPr>
        <p:spPr>
          <a:xfrm>
            <a:off x="1718651" y="1153140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 dirty="0">
                <a:latin typeface="+mn-ea"/>
                <a:ea typeface="+mn-ea"/>
              </a:rPr>
              <a:t>중앙동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32E10-F4FE-461A-A7C8-F94A63E54B06}"/>
              </a:ext>
            </a:extLst>
          </p:cNvPr>
          <p:cNvSpPr txBox="1"/>
          <p:nvPr/>
        </p:nvSpPr>
        <p:spPr>
          <a:xfrm>
            <a:off x="1831661" y="1856867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>
                <a:latin typeface="+mn-ea"/>
                <a:ea typeface="+mn-ea"/>
              </a:rPr>
              <a:t>정방동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2DB9-20D7-4DE6-AFAA-3062CC45E34E}"/>
              </a:ext>
            </a:extLst>
          </p:cNvPr>
          <p:cNvSpPr txBox="1"/>
          <p:nvPr/>
        </p:nvSpPr>
        <p:spPr>
          <a:xfrm>
            <a:off x="1962772" y="2126110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 dirty="0" err="1">
                <a:latin typeface="+mn-ea"/>
                <a:ea typeface="+mn-ea"/>
              </a:rPr>
              <a:t>천지동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CE91FE-7E5D-4E27-A877-729690CAFBC8}"/>
              </a:ext>
            </a:extLst>
          </p:cNvPr>
          <p:cNvSpPr/>
          <p:nvPr/>
        </p:nvSpPr>
        <p:spPr>
          <a:xfrm>
            <a:off x="3333872" y="2553418"/>
            <a:ext cx="4811838" cy="40900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E5DB61-7F80-4A43-8B8D-BB9ED796F925}"/>
              </a:ext>
            </a:extLst>
          </p:cNvPr>
          <p:cNvSpPr/>
          <p:nvPr/>
        </p:nvSpPr>
        <p:spPr>
          <a:xfrm>
            <a:off x="3333873" y="2619421"/>
            <a:ext cx="4633509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</a:rPr>
              <a:t>배출량 예측을 위한 </a:t>
            </a:r>
            <a:r>
              <a:rPr lang="ko-KR" altLang="en-US" dirty="0">
                <a:solidFill>
                  <a:schemeClr val="accent1"/>
                </a:solidFill>
                <a:latin typeface="+mn-ea"/>
              </a:rPr>
              <a:t>다른 요인</a:t>
            </a:r>
            <a:r>
              <a:rPr lang="en-US" altLang="ko-KR" sz="1000" dirty="0">
                <a:solidFill>
                  <a:schemeClr val="bg2"/>
                </a:solidFill>
                <a:latin typeface="+mn-ea"/>
              </a:rPr>
              <a:t>(ex.</a:t>
            </a:r>
            <a:r>
              <a:rPr lang="ko-KR" altLang="en-US" sz="1000" dirty="0">
                <a:solidFill>
                  <a:schemeClr val="bg2"/>
                </a:solidFill>
                <a:latin typeface="+mn-ea"/>
              </a:rPr>
              <a:t> 매출 품목</a:t>
            </a:r>
            <a:r>
              <a:rPr lang="en-US" altLang="ko-KR" sz="1000" dirty="0">
                <a:solidFill>
                  <a:schemeClr val="bg2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accent1"/>
                </a:solidFill>
                <a:latin typeface="+mn-ea"/>
              </a:rPr>
              <a:t>을 종합적으로 고려</a:t>
            </a:r>
            <a:endParaRPr lang="en-US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216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F879120-8A6D-4388-83E4-F53E2A31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4" y="962142"/>
            <a:ext cx="6009950" cy="17241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DED9791-9DF4-4DBA-87C9-92894B6E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363" y="2679965"/>
            <a:ext cx="6009950" cy="17395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23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4" y="450185"/>
            <a:ext cx="925478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</a:t>
            </a:r>
            <a:r>
              <a:rPr lang="ko-KR" altLang="en-US" sz="1800" dirty="0"/>
              <a:t> 음식 관련</a:t>
            </a:r>
            <a:r>
              <a:rPr lang="en-US" altLang="ko-KR" sz="1800" dirty="0"/>
              <a:t> </a:t>
            </a:r>
            <a:r>
              <a:rPr lang="ko-KR" altLang="en-US" sz="1800" dirty="0"/>
              <a:t>소비 품목별 배출량 산포도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CDABF-8B7C-484C-862C-68CC78127C79}"/>
              </a:ext>
            </a:extLst>
          </p:cNvPr>
          <p:cNvSpPr txBox="1"/>
          <p:nvPr/>
        </p:nvSpPr>
        <p:spPr>
          <a:xfrm>
            <a:off x="3005749" y="1185060"/>
            <a:ext cx="1159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농축수산물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DEFA6-1164-4394-BB16-F59E16C3AF22}"/>
              </a:ext>
            </a:extLst>
          </p:cNvPr>
          <p:cNvSpPr txBox="1"/>
          <p:nvPr/>
        </p:nvSpPr>
        <p:spPr>
          <a:xfrm>
            <a:off x="6643686" y="2887112"/>
            <a:ext cx="543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식품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30ECD-90F3-420E-BCFC-B61F1B115413}"/>
              </a:ext>
            </a:extLst>
          </p:cNvPr>
          <p:cNvSpPr txBox="1"/>
          <p:nvPr/>
        </p:nvSpPr>
        <p:spPr>
          <a:xfrm>
            <a:off x="6122832" y="1185060"/>
            <a:ext cx="132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슈퍼마켓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B64C1-19F9-4593-86E4-30D6175A7898}"/>
              </a:ext>
            </a:extLst>
          </p:cNvPr>
          <p:cNvSpPr txBox="1"/>
          <p:nvPr/>
        </p:nvSpPr>
        <p:spPr>
          <a:xfrm>
            <a:off x="3292600" y="2887112"/>
            <a:ext cx="543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1CCAC-A099-4C70-9983-C471888C8EE6}"/>
              </a:ext>
            </a:extLst>
          </p:cNvPr>
          <p:cNvSpPr txBox="1"/>
          <p:nvPr/>
        </p:nvSpPr>
        <p:spPr>
          <a:xfrm>
            <a:off x="1390921" y="4539426"/>
            <a:ext cx="6274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2021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년 </a:t>
            </a:r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6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월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최근 데이터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기준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소비 품목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따른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배출량 분포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차이가 존재 </a:t>
            </a:r>
          </a:p>
        </p:txBody>
      </p:sp>
    </p:spTree>
    <p:extLst>
      <p:ext uri="{BB962C8B-B14F-4D97-AF65-F5344CB8AC3E}">
        <p14:creationId xmlns:p14="http://schemas.microsoft.com/office/powerpoint/2010/main" val="97693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81;p30">
            <a:extLst>
              <a:ext uri="{FF2B5EF4-FFF2-40B4-BE49-F238E27FC236}">
                <a16:creationId xmlns:a16="http://schemas.microsoft.com/office/drawing/2014/main" id="{C7FBEAAA-AAD1-4D77-93EA-1435A8073D5C}"/>
              </a:ext>
            </a:extLst>
          </p:cNvPr>
          <p:cNvSpPr/>
          <p:nvPr/>
        </p:nvSpPr>
        <p:spPr>
          <a:xfrm>
            <a:off x="3500449" y="1742669"/>
            <a:ext cx="2133300" cy="1797037"/>
          </a:xfrm>
          <a:prstGeom prst="roundRect">
            <a:avLst>
              <a:gd name="adj" fmla="val 4627"/>
            </a:avLst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9" name="Google Shape;174;p30">
            <a:extLst>
              <a:ext uri="{FF2B5EF4-FFF2-40B4-BE49-F238E27FC236}">
                <a16:creationId xmlns:a16="http://schemas.microsoft.com/office/drawing/2014/main" id="{2872EEB8-7486-4FDC-8099-E0B49604F1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756" y="28620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1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데이터 분석 모델</a:t>
            </a:r>
            <a:endParaRPr sz="2377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69A0D11B-2AE3-46DA-B897-56AC4279F5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24</a:t>
            </a:fld>
            <a:endParaRPr lang="ko" altLang="en-US"/>
          </a:p>
        </p:txBody>
      </p:sp>
      <p:sp>
        <p:nvSpPr>
          <p:cNvPr id="31" name="Google Shape;175;p30">
            <a:extLst>
              <a:ext uri="{FF2B5EF4-FFF2-40B4-BE49-F238E27FC236}">
                <a16:creationId xmlns:a16="http://schemas.microsoft.com/office/drawing/2014/main" id="{FF19FC6D-FE53-4434-9E10-3FB9A89F2BDD}"/>
              </a:ext>
            </a:extLst>
          </p:cNvPr>
          <p:cNvSpPr/>
          <p:nvPr/>
        </p:nvSpPr>
        <p:spPr>
          <a:xfrm>
            <a:off x="6482809" y="1471916"/>
            <a:ext cx="1887988" cy="1824596"/>
          </a:xfrm>
          <a:prstGeom prst="rect">
            <a:avLst/>
          </a:prstGeom>
          <a:solidFill>
            <a:srgbClr val="FFF2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2"/>
                </a:solidFill>
                <a:latin typeface="+mn-ea"/>
                <a:ea typeface="+mn-ea"/>
              </a:rPr>
              <a:t>제주지역</a:t>
            </a:r>
            <a:endParaRPr lang="en-US" altLang="ko-KR" sz="16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6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음식물 쓰레기</a:t>
            </a:r>
            <a:endParaRPr lang="en-US" altLang="ko" sz="16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5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배출량</a:t>
            </a:r>
            <a:r>
              <a:rPr lang="en-US" alt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예측</a:t>
            </a:r>
            <a:endParaRPr sz="16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4" name="Google Shape;176;p30">
            <a:extLst>
              <a:ext uri="{FF2B5EF4-FFF2-40B4-BE49-F238E27FC236}">
                <a16:creationId xmlns:a16="http://schemas.microsoft.com/office/drawing/2014/main" id="{4FCABFB4-CF8B-423A-9E47-FAA5D3542217}"/>
              </a:ext>
            </a:extLst>
          </p:cNvPr>
          <p:cNvSpPr/>
          <p:nvPr/>
        </p:nvSpPr>
        <p:spPr>
          <a:xfrm>
            <a:off x="1023289" y="1879376"/>
            <a:ext cx="1628100" cy="383365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거주인구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5" name="Google Shape;177;p30">
            <a:extLst>
              <a:ext uri="{FF2B5EF4-FFF2-40B4-BE49-F238E27FC236}">
                <a16:creationId xmlns:a16="http://schemas.microsoft.com/office/drawing/2014/main" id="{9837C1F6-CE7E-4502-9B8F-DA06E08FFBC2}"/>
              </a:ext>
            </a:extLst>
          </p:cNvPr>
          <p:cNvSpPr/>
          <p:nvPr/>
        </p:nvSpPr>
        <p:spPr>
          <a:xfrm>
            <a:off x="1033093" y="2573331"/>
            <a:ext cx="1628100" cy="383364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카드 소비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6" name="Google Shape;179;p30">
            <a:extLst>
              <a:ext uri="{FF2B5EF4-FFF2-40B4-BE49-F238E27FC236}">
                <a16:creationId xmlns:a16="http://schemas.microsoft.com/office/drawing/2014/main" id="{4654F403-C99F-437F-BCF5-F7787112BD02}"/>
              </a:ext>
            </a:extLst>
          </p:cNvPr>
          <p:cNvSpPr/>
          <p:nvPr/>
        </p:nvSpPr>
        <p:spPr>
          <a:xfrm>
            <a:off x="1033093" y="3769464"/>
            <a:ext cx="1628100" cy="34851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공휴일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7" name="Google Shape;180;p30">
            <a:extLst>
              <a:ext uri="{FF2B5EF4-FFF2-40B4-BE49-F238E27FC236}">
                <a16:creationId xmlns:a16="http://schemas.microsoft.com/office/drawing/2014/main" id="{FBE68832-1672-4E4A-AEB9-2B29E08EE8B1}"/>
              </a:ext>
            </a:extLst>
          </p:cNvPr>
          <p:cNvSpPr/>
          <p:nvPr/>
        </p:nvSpPr>
        <p:spPr>
          <a:xfrm>
            <a:off x="1036445" y="3267283"/>
            <a:ext cx="1628100" cy="34851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날씨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8" name="Google Shape;181;p30">
            <a:extLst>
              <a:ext uri="{FF2B5EF4-FFF2-40B4-BE49-F238E27FC236}">
                <a16:creationId xmlns:a16="http://schemas.microsoft.com/office/drawing/2014/main" id="{59857BB5-96CF-44C1-9BBE-7D89D0A617B9}"/>
              </a:ext>
            </a:extLst>
          </p:cNvPr>
          <p:cNvSpPr/>
          <p:nvPr/>
        </p:nvSpPr>
        <p:spPr>
          <a:xfrm>
            <a:off x="3500449" y="1109413"/>
            <a:ext cx="2133300" cy="55890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CEC54A85-DCBD-4E49-B202-A15BFFA0AE01}"/>
              </a:ext>
            </a:extLst>
          </p:cNvPr>
          <p:cNvSpPr/>
          <p:nvPr/>
        </p:nvSpPr>
        <p:spPr>
          <a:xfrm rot="5400000">
            <a:off x="1694680" y="2616122"/>
            <a:ext cx="2775633" cy="228077"/>
          </a:xfrm>
          <a:prstGeom prst="triangle">
            <a:avLst>
              <a:gd name="adj" fmla="val 4975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A8CEB723-91E1-42B7-B46F-5E556576DAFC}"/>
              </a:ext>
            </a:extLst>
          </p:cNvPr>
          <p:cNvSpPr/>
          <p:nvPr/>
        </p:nvSpPr>
        <p:spPr>
          <a:xfrm>
            <a:off x="5840130" y="2378497"/>
            <a:ext cx="425038" cy="34423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C53E24-4DF1-4B1F-A97B-9BC98BEA896F}"/>
              </a:ext>
            </a:extLst>
          </p:cNvPr>
          <p:cNvSpPr/>
          <p:nvPr/>
        </p:nvSpPr>
        <p:spPr>
          <a:xfrm>
            <a:off x="6531345" y="3678065"/>
            <a:ext cx="1790910" cy="5551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1" dirty="0">
                <a:solidFill>
                  <a:schemeClr val="bg1"/>
                </a:solidFill>
                <a:latin typeface="+mn-ea"/>
              </a:rPr>
              <a:t>주요요인 도출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EBCEFD5-48BF-4759-9A1A-94CD919F8ECE}"/>
              </a:ext>
            </a:extLst>
          </p:cNvPr>
          <p:cNvCxnSpPr>
            <a:cxnSpLocks/>
            <a:stCxn id="41" idx="0"/>
            <a:endCxn id="31" idx="2"/>
          </p:cNvCxnSpPr>
          <p:nvPr/>
        </p:nvCxnSpPr>
        <p:spPr>
          <a:xfrm flipV="1">
            <a:off x="7426800" y="3296512"/>
            <a:ext cx="3" cy="381553"/>
          </a:xfrm>
          <a:prstGeom prst="line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778A870-A5B9-40FB-BECE-E3E3D99E30A4}"/>
              </a:ext>
            </a:extLst>
          </p:cNvPr>
          <p:cNvSpPr txBox="1"/>
          <p:nvPr/>
        </p:nvSpPr>
        <p:spPr>
          <a:xfrm>
            <a:off x="3618522" y="1963980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Light GBM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F42C4F-FE68-4763-8092-A231B784F4D7}"/>
              </a:ext>
            </a:extLst>
          </p:cNvPr>
          <p:cNvSpPr txBox="1"/>
          <p:nvPr/>
        </p:nvSpPr>
        <p:spPr>
          <a:xfrm>
            <a:off x="3489620" y="1168082"/>
            <a:ext cx="2132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Ensemble Tree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F9C279-9600-4E11-B27A-85831DD61940}"/>
              </a:ext>
            </a:extLst>
          </p:cNvPr>
          <p:cNvSpPr txBox="1"/>
          <p:nvPr/>
        </p:nvSpPr>
        <p:spPr>
          <a:xfrm>
            <a:off x="3618522" y="2327286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②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Random Forest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535969-D3AD-4EE2-AB93-B86E87D2755E}"/>
              </a:ext>
            </a:extLst>
          </p:cNvPr>
          <p:cNvSpPr txBox="1"/>
          <p:nvPr/>
        </p:nvSpPr>
        <p:spPr>
          <a:xfrm>
            <a:off x="3618522" y="2690592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③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Gradient Boosting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E3C1E5-67C3-4CB3-846F-341E268014BE}"/>
              </a:ext>
            </a:extLst>
          </p:cNvPr>
          <p:cNvSpPr txBox="1"/>
          <p:nvPr/>
        </p:nvSpPr>
        <p:spPr>
          <a:xfrm>
            <a:off x="3618522" y="3053898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④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XGBoost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8" name="Google Shape;181;p30">
            <a:extLst>
              <a:ext uri="{FF2B5EF4-FFF2-40B4-BE49-F238E27FC236}">
                <a16:creationId xmlns:a16="http://schemas.microsoft.com/office/drawing/2014/main" id="{84AC441B-CB52-4B2D-B6EC-709E5754B1F7}"/>
              </a:ext>
            </a:extLst>
          </p:cNvPr>
          <p:cNvSpPr/>
          <p:nvPr/>
        </p:nvSpPr>
        <p:spPr>
          <a:xfrm>
            <a:off x="3507026" y="3647544"/>
            <a:ext cx="2133300" cy="616231"/>
          </a:xfrm>
          <a:prstGeom prst="roundRect">
            <a:avLst/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B80B0C-7DDA-49C5-8CF6-539FC91167C9}"/>
              </a:ext>
            </a:extLst>
          </p:cNvPr>
          <p:cNvSpPr txBox="1"/>
          <p:nvPr/>
        </p:nvSpPr>
        <p:spPr>
          <a:xfrm>
            <a:off x="3845500" y="3663271"/>
            <a:ext cx="1456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Feature</a:t>
            </a: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Importance</a:t>
            </a:r>
          </a:p>
        </p:txBody>
      </p:sp>
      <p:sp>
        <p:nvSpPr>
          <p:cNvPr id="50" name="Google Shape;177;p30">
            <a:extLst>
              <a:ext uri="{FF2B5EF4-FFF2-40B4-BE49-F238E27FC236}">
                <a16:creationId xmlns:a16="http://schemas.microsoft.com/office/drawing/2014/main" id="{7E529B75-1C5E-4BAC-8B62-3117F966567D}"/>
              </a:ext>
            </a:extLst>
          </p:cNvPr>
          <p:cNvSpPr/>
          <p:nvPr/>
        </p:nvSpPr>
        <p:spPr>
          <a:xfrm>
            <a:off x="1033093" y="1342344"/>
            <a:ext cx="1628100" cy="383364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유동인구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BAEB740-A731-401D-A867-8D27F3D78EC7}"/>
              </a:ext>
            </a:extLst>
          </p:cNvPr>
          <p:cNvSpPr/>
          <p:nvPr/>
        </p:nvSpPr>
        <p:spPr>
          <a:xfrm>
            <a:off x="5840130" y="3783539"/>
            <a:ext cx="425038" cy="34423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1B44820-A2D0-4248-B936-0412BD79F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262" y="3531966"/>
            <a:ext cx="793263" cy="589056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F118080-DADC-478B-A6C1-6DB49378E78F}"/>
              </a:ext>
            </a:extLst>
          </p:cNvPr>
          <p:cNvCxnSpPr/>
          <p:nvPr/>
        </p:nvCxnSpPr>
        <p:spPr>
          <a:xfrm>
            <a:off x="3675556" y="1551522"/>
            <a:ext cx="17670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288B8C-19DB-4EFC-99C5-A052ECB17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25</a:t>
            </a:fld>
            <a:endParaRPr lang="ko" altLang="en-US" dirty="0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1A2F1B21-F2FE-4FE3-B153-5E065B5099FF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전처리</a:t>
            </a:r>
            <a:endParaRPr lang="en-US" altLang="ko-KR" sz="20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9150289F-9378-4060-A2DB-27C2AA1F829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3-1. </a:t>
            </a:r>
            <a:r>
              <a:rPr lang="ko-KR" altLang="en-US" sz="1800" dirty="0"/>
              <a:t>데이터 통합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D6AE1F-B67C-45F0-9706-77BFA51CE162}"/>
              </a:ext>
            </a:extLst>
          </p:cNvPr>
          <p:cNvGrpSpPr/>
          <p:nvPr/>
        </p:nvGrpSpPr>
        <p:grpSpPr>
          <a:xfrm>
            <a:off x="464327" y="1631531"/>
            <a:ext cx="2188377" cy="927763"/>
            <a:chOff x="437784" y="1631531"/>
            <a:chExt cx="2188377" cy="92776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41696" r="4958"/>
            <a:stretch/>
          </p:blipFill>
          <p:spPr>
            <a:xfrm>
              <a:off x="437784" y="1632009"/>
              <a:ext cx="2188377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765495" y="1631531"/>
              <a:ext cx="1385144" cy="45769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27" name="직선 화살표 연결선 26"/>
          <p:cNvCxnSpPr>
            <a:cxnSpLocks/>
            <a:stCxn id="19" idx="2"/>
            <a:endCxn id="30" idx="0"/>
          </p:cNvCxnSpPr>
          <p:nvPr/>
        </p:nvCxnSpPr>
        <p:spPr>
          <a:xfrm>
            <a:off x="1484610" y="2089222"/>
            <a:ext cx="665095" cy="683795"/>
          </a:xfrm>
          <a:prstGeom prst="straightConnector1">
            <a:avLst/>
          </a:prstGeom>
          <a:ln w="28575">
            <a:solidFill>
              <a:srgbClr val="4DB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0182FC4-0413-4342-977A-E34843EF728F}"/>
              </a:ext>
            </a:extLst>
          </p:cNvPr>
          <p:cNvGrpSpPr/>
          <p:nvPr/>
        </p:nvGrpSpPr>
        <p:grpSpPr>
          <a:xfrm>
            <a:off x="840355" y="2773017"/>
            <a:ext cx="2385491" cy="1468759"/>
            <a:chOff x="222315" y="2545259"/>
            <a:chExt cx="2385491" cy="146875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r="71303"/>
            <a:stretch/>
          </p:blipFill>
          <p:spPr>
            <a:xfrm>
              <a:off x="222315" y="2545737"/>
              <a:ext cx="2385491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1319361" y="2545259"/>
              <a:ext cx="424608" cy="146828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81B2B2-B1B6-47C5-B6A9-F202569A507A}"/>
              </a:ext>
            </a:extLst>
          </p:cNvPr>
          <p:cNvGrpSpPr/>
          <p:nvPr/>
        </p:nvGrpSpPr>
        <p:grpSpPr>
          <a:xfrm>
            <a:off x="2793960" y="1638077"/>
            <a:ext cx="1999576" cy="927285"/>
            <a:chOff x="2908176" y="1611356"/>
            <a:chExt cx="1999576" cy="9272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l="42111"/>
            <a:stretch/>
          </p:blipFill>
          <p:spPr>
            <a:xfrm>
              <a:off x="2908176" y="1611356"/>
              <a:ext cx="1983540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3741103" y="1893655"/>
              <a:ext cx="1166649" cy="197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36" name="직선 화살표 연결선 35"/>
          <p:cNvCxnSpPr>
            <a:cxnSpLocks/>
            <a:stCxn id="32" idx="2"/>
            <a:endCxn id="42" idx="0"/>
          </p:cNvCxnSpPr>
          <p:nvPr/>
        </p:nvCxnSpPr>
        <p:spPr>
          <a:xfrm>
            <a:off x="4210212" y="2117729"/>
            <a:ext cx="153004" cy="642149"/>
          </a:xfrm>
          <a:prstGeom prst="straightConnector1">
            <a:avLst/>
          </a:prstGeom>
          <a:ln w="28575">
            <a:solidFill>
              <a:srgbClr val="B04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6720C06-D6EC-4402-A92C-3ACC72B55FF3}"/>
              </a:ext>
            </a:extLst>
          </p:cNvPr>
          <p:cNvGrpSpPr/>
          <p:nvPr/>
        </p:nvGrpSpPr>
        <p:grpSpPr>
          <a:xfrm>
            <a:off x="3499379" y="2759878"/>
            <a:ext cx="2000923" cy="1481420"/>
            <a:chOff x="2885733" y="2532121"/>
            <a:chExt cx="2000923" cy="148142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6"/>
            <a:srcRect l="34649" t="-1" r="12978" b="7199"/>
            <a:stretch/>
          </p:blipFill>
          <p:spPr>
            <a:xfrm>
              <a:off x="2885733" y="2545259"/>
              <a:ext cx="2000923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2" name="직사각형 41"/>
            <p:cNvSpPr/>
            <p:nvPr/>
          </p:nvSpPr>
          <p:spPr>
            <a:xfrm>
              <a:off x="3411678" y="2532121"/>
              <a:ext cx="675784" cy="14814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4BBC539-B8BD-4F71-A9E9-EB40D99CD31A}"/>
              </a:ext>
            </a:extLst>
          </p:cNvPr>
          <p:cNvGrpSpPr/>
          <p:nvPr/>
        </p:nvGrpSpPr>
        <p:grpSpPr>
          <a:xfrm>
            <a:off x="4965868" y="1631531"/>
            <a:ext cx="1824015" cy="930092"/>
            <a:chOff x="5011051" y="1608549"/>
            <a:chExt cx="1824015" cy="9300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l="49167"/>
            <a:stretch/>
          </p:blipFill>
          <p:spPr>
            <a:xfrm>
              <a:off x="5011051" y="1611356"/>
              <a:ext cx="1824015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1" name="직사각형 40"/>
            <p:cNvSpPr/>
            <p:nvPr/>
          </p:nvSpPr>
          <p:spPr>
            <a:xfrm>
              <a:off x="5303268" y="1608549"/>
              <a:ext cx="711665" cy="28965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44" name="직선 화살표 연결선 43"/>
          <p:cNvCxnSpPr>
            <a:cxnSpLocks/>
            <a:stCxn id="41" idx="2"/>
            <a:endCxn id="47" idx="0"/>
          </p:cNvCxnSpPr>
          <p:nvPr/>
        </p:nvCxnSpPr>
        <p:spPr>
          <a:xfrm>
            <a:off x="5613918" y="1921183"/>
            <a:ext cx="960890" cy="8424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0744C1-81F1-4873-84D7-BB50689D41E5}"/>
              </a:ext>
            </a:extLst>
          </p:cNvPr>
          <p:cNvGrpSpPr/>
          <p:nvPr/>
        </p:nvGrpSpPr>
        <p:grpSpPr>
          <a:xfrm>
            <a:off x="6955821" y="1623789"/>
            <a:ext cx="1708702" cy="933339"/>
            <a:chOff x="6938151" y="1598864"/>
            <a:chExt cx="1708702" cy="93333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54401" y="1598864"/>
              <a:ext cx="1692452" cy="933339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6" name="직사각형 45"/>
            <p:cNvSpPr/>
            <p:nvPr/>
          </p:nvSpPr>
          <p:spPr>
            <a:xfrm>
              <a:off x="6938151" y="1598864"/>
              <a:ext cx="1371709" cy="30777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49" name="직선 화살표 연결선 48"/>
          <p:cNvCxnSpPr>
            <a:cxnSpLocks/>
            <a:stCxn id="46" idx="2"/>
            <a:endCxn id="51" idx="0"/>
          </p:cNvCxnSpPr>
          <p:nvPr/>
        </p:nvCxnSpPr>
        <p:spPr>
          <a:xfrm>
            <a:off x="7641676" y="1931566"/>
            <a:ext cx="446165" cy="8189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D90F66A-C56B-4D5F-951C-935F1A7BCFE0}"/>
              </a:ext>
            </a:extLst>
          </p:cNvPr>
          <p:cNvGrpSpPr/>
          <p:nvPr/>
        </p:nvGrpSpPr>
        <p:grpSpPr>
          <a:xfrm>
            <a:off x="5922337" y="2750514"/>
            <a:ext cx="2361202" cy="1490783"/>
            <a:chOff x="5180251" y="2532121"/>
            <a:chExt cx="2361202" cy="149078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1C9A2F9-B477-42D4-94BB-C3B7BEA57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81" r="-173"/>
            <a:stretch/>
          </p:blipFill>
          <p:spPr>
            <a:xfrm>
              <a:off x="5180251" y="2554623"/>
              <a:ext cx="2343492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5637023" y="2545259"/>
              <a:ext cx="391397" cy="146828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150056" y="2532121"/>
              <a:ext cx="391397" cy="149078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F6E924E-D3C4-4B1C-8487-56F8FABA6A1D}"/>
              </a:ext>
            </a:extLst>
          </p:cNvPr>
          <p:cNvGrpSpPr/>
          <p:nvPr/>
        </p:nvGrpSpPr>
        <p:grpSpPr>
          <a:xfrm>
            <a:off x="841146" y="1074780"/>
            <a:ext cx="1636294" cy="307777"/>
            <a:chOff x="962518" y="1110591"/>
            <a:chExt cx="1636294" cy="307777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1182DB7-B5D4-421C-B0FC-1BDD7DA60500}"/>
                </a:ext>
              </a:extLst>
            </p:cNvPr>
            <p:cNvSpPr/>
            <p:nvPr/>
          </p:nvSpPr>
          <p:spPr>
            <a:xfrm>
              <a:off x="962518" y="1110591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2103" y="1110591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유동인구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D61478-4A56-44E8-9794-C33B8B9145F6}"/>
              </a:ext>
            </a:extLst>
          </p:cNvPr>
          <p:cNvGrpSpPr/>
          <p:nvPr/>
        </p:nvGrpSpPr>
        <p:grpSpPr>
          <a:xfrm>
            <a:off x="2903507" y="1074780"/>
            <a:ext cx="1636294" cy="307777"/>
            <a:chOff x="3028134" y="1120233"/>
            <a:chExt cx="1636294" cy="307777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8C0223-86F0-4DE7-8C6E-39DA6A1E5673}"/>
                </a:ext>
              </a:extLst>
            </p:cNvPr>
            <p:cNvSpPr/>
            <p:nvPr/>
          </p:nvSpPr>
          <p:spPr>
            <a:xfrm>
              <a:off x="3028134" y="1120233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2B02E-67D5-4C56-9E1A-E3666B2759BF}"/>
                </a:ext>
              </a:extLst>
            </p:cNvPr>
            <p:cNvSpPr txBox="1"/>
            <p:nvPr/>
          </p:nvSpPr>
          <p:spPr>
            <a:xfrm>
              <a:off x="3297719" y="1120233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카드 매출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CE5389-B8E2-48CE-B5F4-17353753FBF9}"/>
              </a:ext>
            </a:extLst>
          </p:cNvPr>
          <p:cNvGrpSpPr/>
          <p:nvPr/>
        </p:nvGrpSpPr>
        <p:grpSpPr>
          <a:xfrm>
            <a:off x="4965868" y="1074780"/>
            <a:ext cx="1636294" cy="307777"/>
            <a:chOff x="5159447" y="1109699"/>
            <a:chExt cx="1636294" cy="30777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D4D24B7-5FB2-4A5A-BAB3-243433CD2FFC}"/>
                </a:ext>
              </a:extLst>
            </p:cNvPr>
            <p:cNvSpPr/>
            <p:nvPr/>
          </p:nvSpPr>
          <p:spPr>
            <a:xfrm>
              <a:off x="5159447" y="1109699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F7F620-1455-4472-A803-51F3457D1DE1}"/>
                </a:ext>
              </a:extLst>
            </p:cNvPr>
            <p:cNvSpPr txBox="1"/>
            <p:nvPr/>
          </p:nvSpPr>
          <p:spPr>
            <a:xfrm>
              <a:off x="5429032" y="1109699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거주인구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3D5B68-FED0-47B1-B8CE-DF4F3A58DBE6}"/>
              </a:ext>
            </a:extLst>
          </p:cNvPr>
          <p:cNvGrpSpPr/>
          <p:nvPr/>
        </p:nvGrpSpPr>
        <p:grpSpPr>
          <a:xfrm>
            <a:off x="7028229" y="1074780"/>
            <a:ext cx="1636294" cy="307777"/>
            <a:chOff x="7034269" y="1115590"/>
            <a:chExt cx="1636294" cy="307777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E6AB48B-518C-4539-A007-D0C67C439F6E}"/>
                </a:ext>
              </a:extLst>
            </p:cNvPr>
            <p:cNvSpPr/>
            <p:nvPr/>
          </p:nvSpPr>
          <p:spPr>
            <a:xfrm>
              <a:off x="7034269" y="1115590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681B24A-F4B3-4BED-A014-0B971563D5D5}"/>
                </a:ext>
              </a:extLst>
            </p:cNvPr>
            <p:cNvSpPr txBox="1"/>
            <p:nvPr/>
          </p:nvSpPr>
          <p:spPr>
            <a:xfrm>
              <a:off x="7233163" y="1115590"/>
              <a:ext cx="1238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음식물 쓰레기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0AA53B4-66DE-482F-85B0-DA0FE92D961A}"/>
              </a:ext>
            </a:extLst>
          </p:cNvPr>
          <p:cNvSpPr txBox="1"/>
          <p:nvPr/>
        </p:nvSpPr>
        <p:spPr>
          <a:xfrm>
            <a:off x="1198325" y="4509328"/>
            <a:ext cx="6747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일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데이터로 통합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총 </a:t>
            </a:r>
            <a:r>
              <a:rPr lang="en-US" altLang="ko-KR" b="0" i="0" dirty="0">
                <a:solidFill>
                  <a:schemeClr val="accent5">
                    <a:lumMod val="75000"/>
                  </a:schemeClr>
                </a:solidFill>
                <a:effectLst/>
                <a:latin typeface="+mn-ea"/>
                <a:ea typeface="+mn-ea"/>
              </a:rPr>
              <a:t>48,421 rows × 59 columns (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Features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: 55 columns)</a:t>
            </a:r>
          </a:p>
        </p:txBody>
      </p:sp>
    </p:spTree>
    <p:extLst>
      <p:ext uri="{BB962C8B-B14F-4D97-AF65-F5344CB8AC3E}">
        <p14:creationId xmlns:p14="http://schemas.microsoft.com/office/powerpoint/2010/main" val="2772944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7145D-B7A6-4805-B203-400F210C2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26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40DB1D97-0911-4E96-B809-843D173D5551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5F48ADD5-A312-49F0-AEDA-E8CEF2FC6B6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</a:t>
            </a:r>
            <a:r>
              <a:rPr lang="en-US" altLang="ko-KR" sz="1800" dirty="0"/>
              <a:t>: </a:t>
            </a:r>
            <a:r>
              <a:rPr lang="ko-KR" altLang="en-US" sz="1800" dirty="0"/>
              <a:t>전체 </a:t>
            </a:r>
            <a:r>
              <a:rPr lang="en-US" altLang="ko-KR" sz="1800" dirty="0"/>
              <a:t>Features</a:t>
            </a:r>
            <a:r>
              <a:rPr lang="ko-KR" altLang="en-US" sz="1800" dirty="0"/>
              <a:t> 모델 간 성능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AB348-8872-4EC4-A5C4-186AC3C9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50" y="901016"/>
            <a:ext cx="7768500" cy="3725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C6923-2B23-4774-B13B-9D992F3D2887}"/>
              </a:ext>
            </a:extLst>
          </p:cNvPr>
          <p:cNvSpPr txBox="1"/>
          <p:nvPr/>
        </p:nvSpPr>
        <p:spPr>
          <a:xfrm>
            <a:off x="1766166" y="3569083"/>
            <a:ext cx="221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Gradient</a:t>
            </a:r>
            <a:r>
              <a:rPr lang="ko-KR" altLang="en-US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Boosting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319075)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68AC0-3244-4605-8284-8F0D6FF53B0E}"/>
              </a:ext>
            </a:extLst>
          </p:cNvPr>
          <p:cNvSpPr txBox="1"/>
          <p:nvPr/>
        </p:nvSpPr>
        <p:spPr>
          <a:xfrm>
            <a:off x="1998602" y="1720554"/>
            <a:ext cx="174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Light GBM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269942)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62D47-7418-4378-B976-E02FBBBA4CBB}"/>
              </a:ext>
            </a:extLst>
          </p:cNvPr>
          <p:cNvSpPr txBox="1"/>
          <p:nvPr/>
        </p:nvSpPr>
        <p:spPr>
          <a:xfrm>
            <a:off x="6025283" y="3569082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XGBoost</a:t>
            </a:r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307110)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CF38CC-9C2C-4417-B947-2CD243FF0649}"/>
              </a:ext>
            </a:extLst>
          </p:cNvPr>
          <p:cNvSpPr txBox="1"/>
          <p:nvPr/>
        </p:nvSpPr>
        <p:spPr>
          <a:xfrm>
            <a:off x="5802467" y="1720553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Random Forest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333496)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674F4-1BC3-4FDB-AEC4-2E8B92E601DC}"/>
              </a:ext>
            </a:extLst>
          </p:cNvPr>
          <p:cNvSpPr txBox="1"/>
          <p:nvPr/>
        </p:nvSpPr>
        <p:spPr>
          <a:xfrm>
            <a:off x="371841" y="4683306"/>
            <a:ext cx="3549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하루 평균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행정동별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음식물 쓰레기 배출량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약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400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DD13EB-83FD-41AB-8A0E-C4144EB29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27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92ADEA02-ADD5-4B56-BB40-0D65B574011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C219946F-BE37-4B4A-9BA9-8979CC2F1D2C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</a:t>
            </a:r>
            <a:r>
              <a:rPr lang="en-US" altLang="ko-KR" sz="1800" dirty="0"/>
              <a:t>: LGBM Feature </a:t>
            </a:r>
            <a:r>
              <a:rPr lang="ko-KR" altLang="en-US" sz="1800" dirty="0"/>
              <a:t>조합 성능 비교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290691"/>
              </p:ext>
            </p:extLst>
          </p:nvPr>
        </p:nvGraphicFramePr>
        <p:xfrm>
          <a:off x="350288" y="1251870"/>
          <a:ext cx="8348290" cy="3017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3758571148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64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①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②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②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③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유동인구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④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거주인구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⑤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상호작용</a:t>
                      </a:r>
                      <a:b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     (</a:t>
                      </a:r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배달</a:t>
                      </a: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</a:t>
                      </a: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RMSE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269942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380231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520627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255081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282677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  <a:sym typeface="Arial"/>
                        </a:rPr>
                        <a:t>255469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MAE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168494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221241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355562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163309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179068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163379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 1st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 2nd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마트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슈퍼마켓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</a:t>
                      </a:r>
                      <a:r>
                        <a:rPr lang="en-US" altLang="ko-KR" sz="1200" baseline="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3rd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식품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마트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슈퍼마켓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매출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50290" y="4385538"/>
            <a:ext cx="6426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1-3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Features : Information Gain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값이 높은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순서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28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① </a:t>
            </a:r>
            <a:r>
              <a:rPr lang="en-US" altLang="ko-KR" sz="1800" dirty="0"/>
              <a:t>: LGBM </a:t>
            </a:r>
            <a:r>
              <a:rPr lang="ko-KR" altLang="en-US" sz="1800" dirty="0"/>
              <a:t>전체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2" y="1338181"/>
            <a:ext cx="3946580" cy="299159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36734A-7E04-4D25-8075-A8D23CF23738}"/>
              </a:ext>
            </a:extLst>
          </p:cNvPr>
          <p:cNvGrpSpPr/>
          <p:nvPr/>
        </p:nvGrpSpPr>
        <p:grpSpPr>
          <a:xfrm>
            <a:off x="811983" y="1167449"/>
            <a:ext cx="4103116" cy="3419263"/>
            <a:chOff x="334336" y="709747"/>
            <a:chExt cx="4103116" cy="34192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36" y="709747"/>
              <a:ext cx="4103116" cy="341926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09989" y="1066928"/>
              <a:ext cx="14253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방문객이 아닌 </a:t>
              </a:r>
              <a:r>
                <a:rPr lang="en-US" altLang="ko-KR" sz="900" i="1" dirty="0">
                  <a:latin typeface="+mn-ea"/>
                  <a:ea typeface="+mn-ea"/>
                </a:rPr>
                <a:t>10</a:t>
              </a:r>
              <a:r>
                <a:rPr lang="ko-KR" altLang="en-US" sz="900" i="1" dirty="0">
                  <a:latin typeface="+mn-ea"/>
                  <a:ea typeface="+mn-ea"/>
                </a:rPr>
                <a:t>대 여성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36090" y="1202776"/>
              <a:ext cx="8996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간식 카드 소비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98785" y="1329447"/>
              <a:ext cx="10374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내국인 거주 여성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25845" y="1462846"/>
              <a:ext cx="10820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내국인 거주 남성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3A15EB-2BF9-4DAA-8B69-FDB48D9E784F}"/>
              </a:ext>
            </a:extLst>
          </p:cNvPr>
          <p:cNvSpPr txBox="1"/>
          <p:nvPr/>
        </p:nvSpPr>
        <p:spPr>
          <a:xfrm>
            <a:off x="2150846" y="1089747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전체 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0F7F2-8F37-4DF1-A004-48BF9B6A2031}"/>
              </a:ext>
            </a:extLst>
          </p:cNvPr>
          <p:cNvSpPr txBox="1"/>
          <p:nvPr/>
        </p:nvSpPr>
        <p:spPr>
          <a:xfrm>
            <a:off x="5458271" y="1095767"/>
            <a:ext cx="2643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2018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- 2021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  상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하반기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EFDBDCC-ADEA-436A-B7E8-0A660EB9B2AD}"/>
              </a:ext>
            </a:extLst>
          </p:cNvPr>
          <p:cNvGrpSpPr/>
          <p:nvPr/>
        </p:nvGrpSpPr>
        <p:grpSpPr>
          <a:xfrm>
            <a:off x="2182990" y="3312310"/>
            <a:ext cx="1567496" cy="501891"/>
            <a:chOff x="1856580" y="4220857"/>
            <a:chExt cx="1567496" cy="5018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C17891-FC04-40B8-9A36-BDBC4704C261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629EFB-0919-461E-9A8C-CCA311B02B22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A7156-E0C8-43A4-98AE-52648D7C6E74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269942.03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61E7E4-AA20-43B4-8B40-44904B5078EE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168494.62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29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② </a:t>
            </a:r>
            <a:r>
              <a:rPr lang="en-US" altLang="ko-KR" sz="1800" dirty="0"/>
              <a:t>: LGBM </a:t>
            </a:r>
            <a:r>
              <a:rPr lang="ko-KR" altLang="en-US" sz="1800" dirty="0"/>
              <a:t>인구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0" y="1460107"/>
            <a:ext cx="6978290" cy="28161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9359" y="1554107"/>
            <a:ext cx="650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03618" y="1754213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 err="1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4416" y="1949840"/>
            <a:ext cx="654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식품 매출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367" y="2149595"/>
            <a:ext cx="654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배달 매출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7523" y="1520692"/>
            <a:ext cx="1392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4590" y="1656868"/>
            <a:ext cx="1409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20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88169" y="1784742"/>
            <a:ext cx="1019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024" y="1915407"/>
            <a:ext cx="1019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75DA042-E77D-4648-8515-5B79D7FB22AD}"/>
              </a:ext>
            </a:extLst>
          </p:cNvPr>
          <p:cNvGrpSpPr/>
          <p:nvPr/>
        </p:nvGrpSpPr>
        <p:grpSpPr>
          <a:xfrm>
            <a:off x="2182990" y="3312310"/>
            <a:ext cx="1567496" cy="501891"/>
            <a:chOff x="1856580" y="4220857"/>
            <a:chExt cx="1567496" cy="50189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9B2D5C-A8BD-4754-A8CE-80A31076FB3A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985207-B73B-4319-B521-B0E1CE3BDBBD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B2D27C-9EC7-4F49-9B67-1E5D57BDA602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520627.41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50E1DC-34FB-4040-A69A-687F3768E4A1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355562.83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152636-97CE-44CC-B986-9717D20840E9}"/>
              </a:ext>
            </a:extLst>
          </p:cNvPr>
          <p:cNvGrpSpPr/>
          <p:nvPr/>
        </p:nvGrpSpPr>
        <p:grpSpPr>
          <a:xfrm>
            <a:off x="5677339" y="3309070"/>
            <a:ext cx="1567495" cy="501891"/>
            <a:chOff x="1856580" y="4220857"/>
            <a:chExt cx="1567495" cy="5018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EF3866-6693-4159-BF49-F5826609BD9C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25DC6-AD49-4B8B-B0E9-32F4AE139710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B6EE2-8143-48CE-B9DE-420CE727DA28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380231.02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AF9D8A-AEC9-433A-95AD-3A99A3A7DAA7}"/>
                </a:ext>
              </a:extLst>
            </p:cNvPr>
            <p:cNvSpPr txBox="1"/>
            <p:nvPr/>
          </p:nvSpPr>
          <p:spPr>
            <a:xfrm>
              <a:off x="2359360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221241.99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CAF7A19-9660-4558-A125-A0285849307A}"/>
              </a:ext>
            </a:extLst>
          </p:cNvPr>
          <p:cNvSpPr txBox="1"/>
          <p:nvPr/>
        </p:nvSpPr>
        <p:spPr>
          <a:xfrm>
            <a:off x="1729860" y="1095229"/>
            <a:ext cx="2473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인구 요소를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AD1DBF9-FE2B-463C-8168-FEAC047FC1EB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CA7F79F-D0F2-4C6F-B034-AC008CEA0C11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C35241-3EE7-4426-9A38-BC5A6E6C9E5F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C11E7C8-A207-4701-949B-28B041D37113}"/>
              </a:ext>
            </a:extLst>
          </p:cNvPr>
          <p:cNvSpPr txBox="1"/>
          <p:nvPr/>
        </p:nvSpPr>
        <p:spPr>
          <a:xfrm>
            <a:off x="4935668" y="1095229"/>
            <a:ext cx="3050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인구 요소만으로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252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F7CB8B-C76C-46F9-A937-0F4A81AFFC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</a:t>
            </a:fld>
            <a:endParaRPr lang="ko" altLang="en-US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C48DCEC-7EC5-4461-95AB-51B0BA21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63" y="486245"/>
            <a:ext cx="6247824" cy="4220752"/>
          </a:xfrm>
          <a:prstGeom prst="rect">
            <a:avLst/>
          </a:prstGeom>
        </p:spPr>
      </p:pic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5A970597-B8EB-4D64-9581-5FECC38EF6D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 dirty="0"/>
              <a:t>프로젝트 개요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30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③ </a:t>
            </a:r>
            <a:r>
              <a:rPr lang="en-US" altLang="ko-KR" sz="1800" dirty="0"/>
              <a:t>: LGBM </a:t>
            </a:r>
            <a:r>
              <a:rPr lang="ko-KR" altLang="en-US" sz="1800" dirty="0"/>
              <a:t>유동인구 제외한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9" y="1440572"/>
            <a:ext cx="6990592" cy="2821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29E542-43F0-494B-9A98-53832F7FE4D3}"/>
              </a:ext>
            </a:extLst>
          </p:cNvPr>
          <p:cNvSpPr txBox="1"/>
          <p:nvPr/>
        </p:nvSpPr>
        <p:spPr>
          <a:xfrm>
            <a:off x="4964522" y="1095229"/>
            <a:ext cx="299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3CC858-7FFF-4948-A60F-518C13249971}"/>
              </a:ext>
            </a:extLst>
          </p:cNvPr>
          <p:cNvSpPr txBox="1"/>
          <p:nvPr/>
        </p:nvSpPr>
        <p:spPr>
          <a:xfrm>
            <a:off x="1758716" y="1095229"/>
            <a:ext cx="2416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F8C66E-0F76-43FC-85CA-DDC1AC60A069}"/>
              </a:ext>
            </a:extLst>
          </p:cNvPr>
          <p:cNvSpPr txBox="1"/>
          <p:nvPr/>
        </p:nvSpPr>
        <p:spPr>
          <a:xfrm>
            <a:off x="3659359" y="1507036"/>
            <a:ext cx="650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884A-6E45-47D5-8190-F34A6942437E}"/>
              </a:ext>
            </a:extLst>
          </p:cNvPr>
          <p:cNvSpPr txBox="1"/>
          <p:nvPr/>
        </p:nvSpPr>
        <p:spPr>
          <a:xfrm>
            <a:off x="2780139" y="1660080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F944AB-BAF6-49C4-9204-7760A67C5EBD}"/>
              </a:ext>
            </a:extLst>
          </p:cNvPr>
          <p:cNvSpPr txBox="1"/>
          <p:nvPr/>
        </p:nvSpPr>
        <p:spPr>
          <a:xfrm>
            <a:off x="2180973" y="1822200"/>
            <a:ext cx="103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E6F4AB-C0BB-4922-87CB-DB1E24AAE80A}"/>
              </a:ext>
            </a:extLst>
          </p:cNvPr>
          <p:cNvSpPr txBox="1"/>
          <p:nvPr/>
        </p:nvSpPr>
        <p:spPr>
          <a:xfrm>
            <a:off x="1821864" y="1974121"/>
            <a:ext cx="1138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D654AC-747F-4FCC-B617-B02F5FAC1E8B}"/>
              </a:ext>
            </a:extLst>
          </p:cNvPr>
          <p:cNvSpPr txBox="1"/>
          <p:nvPr/>
        </p:nvSpPr>
        <p:spPr>
          <a:xfrm>
            <a:off x="6774419" y="1756610"/>
            <a:ext cx="1017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>
                <a:solidFill>
                  <a:schemeClr val="bg1"/>
                </a:solidFill>
                <a:latin typeface="+mn-ea"/>
                <a:ea typeface="+mn-ea"/>
              </a:rPr>
              <a:t>내국인 거주 여성</a:t>
            </a:r>
            <a:endParaRPr lang="ko-KR" altLang="en-US" sz="900" i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52FE90-8286-49AF-BC97-AAB05840E10F}"/>
              </a:ext>
            </a:extLst>
          </p:cNvPr>
          <p:cNvSpPr txBox="1"/>
          <p:nvPr/>
        </p:nvSpPr>
        <p:spPr>
          <a:xfrm>
            <a:off x="5676253" y="2423546"/>
            <a:ext cx="13911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241EAF-1A54-4B00-83A3-B7874B18E822}"/>
              </a:ext>
            </a:extLst>
          </p:cNvPr>
          <p:cNvSpPr txBox="1"/>
          <p:nvPr/>
        </p:nvSpPr>
        <p:spPr>
          <a:xfrm>
            <a:off x="5102301" y="3070956"/>
            <a:ext cx="10161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외국인 거주 남성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3F73D-031B-4432-839E-D77BC229175B}"/>
              </a:ext>
            </a:extLst>
          </p:cNvPr>
          <p:cNvSpPr txBox="1"/>
          <p:nvPr/>
        </p:nvSpPr>
        <p:spPr>
          <a:xfrm>
            <a:off x="4958237" y="3721673"/>
            <a:ext cx="10161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외국인 거주 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13C452-C35B-4766-982C-8BACF36CEF44}"/>
              </a:ext>
            </a:extLst>
          </p:cNvPr>
          <p:cNvSpPr/>
          <p:nvPr/>
        </p:nvSpPr>
        <p:spPr>
          <a:xfrm>
            <a:off x="2780139" y="3304962"/>
            <a:ext cx="1567496" cy="286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8F1541A-2E44-4C9A-8E5B-23804F22A092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3CD1B5-A82D-4C31-833B-0005F22E3302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18F4F8-F843-4775-9E3F-C360323201F5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8A3AF1F-AD07-4916-8CE5-A64D6ADBCB82}"/>
              </a:ext>
            </a:extLst>
          </p:cNvPr>
          <p:cNvGrpSpPr/>
          <p:nvPr/>
        </p:nvGrpSpPr>
        <p:grpSpPr>
          <a:xfrm>
            <a:off x="2767943" y="3312310"/>
            <a:ext cx="1567498" cy="501891"/>
            <a:chOff x="1856580" y="4220857"/>
            <a:chExt cx="1567498" cy="50189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5CC967-8C34-424E-8043-31D409B9ADDF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rgbClr val="FF0000"/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5EECBF-7884-4A8C-8015-CD555E52A0F4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0FC52D-1EF3-4763-8BD3-357166D188D6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rgbClr val="FF0000"/>
                  </a:solidFill>
                  <a:latin typeface="+mn-ea"/>
                  <a:ea typeface="+mn-ea"/>
                </a:rPr>
                <a:t>: 255081.69</a:t>
              </a:r>
              <a:endParaRPr lang="ko-KR" altLang="en-US" sz="1200" i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07C989-0BE7-46D9-953A-C3E323898D4E}"/>
                </a:ext>
              </a:extLst>
            </p:cNvPr>
            <p:cNvSpPr txBox="1"/>
            <p:nvPr/>
          </p:nvSpPr>
          <p:spPr>
            <a:xfrm>
              <a:off x="2359363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163309.81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0CB2395-429B-4A92-94A6-BCFB67D24160}"/>
              </a:ext>
            </a:extLst>
          </p:cNvPr>
          <p:cNvGrpSpPr/>
          <p:nvPr/>
        </p:nvGrpSpPr>
        <p:grpSpPr>
          <a:xfrm>
            <a:off x="6262292" y="3309070"/>
            <a:ext cx="1567495" cy="501891"/>
            <a:chOff x="1856580" y="4220857"/>
            <a:chExt cx="1567495" cy="5018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FCBA03-D63A-47DE-AFB6-6DE065C381CD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E65BD3-1B1F-4E53-935F-AC32EC7ECD0F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B15BE2-556D-42EB-BC1C-F87148AE8299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394878.29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4017493-8B9B-485E-89C2-4653875E0055}"/>
                </a:ext>
              </a:extLst>
            </p:cNvPr>
            <p:cNvSpPr txBox="1"/>
            <p:nvPr/>
          </p:nvSpPr>
          <p:spPr>
            <a:xfrm>
              <a:off x="2359360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221493.36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579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31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④ </a:t>
            </a:r>
            <a:r>
              <a:rPr lang="en-US" altLang="ko-KR" sz="1800" dirty="0"/>
              <a:t>: LGBM </a:t>
            </a:r>
            <a:r>
              <a:rPr lang="ko-KR" altLang="en-US" sz="1800" dirty="0"/>
              <a:t>거주인구 제외한</a:t>
            </a:r>
            <a:r>
              <a:rPr lang="en-US" altLang="ko-KR" sz="1800" dirty="0"/>
              <a:t> Features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2" y="1434605"/>
            <a:ext cx="7072925" cy="28543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AA7133-D218-48BA-A166-0A8759A5CB1A}"/>
              </a:ext>
            </a:extLst>
          </p:cNvPr>
          <p:cNvSpPr txBox="1"/>
          <p:nvPr/>
        </p:nvSpPr>
        <p:spPr>
          <a:xfrm>
            <a:off x="4964522" y="1095229"/>
            <a:ext cx="299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39C8C-EEC0-4046-9557-34DF1526F116}"/>
              </a:ext>
            </a:extLst>
          </p:cNvPr>
          <p:cNvSpPr txBox="1"/>
          <p:nvPr/>
        </p:nvSpPr>
        <p:spPr>
          <a:xfrm>
            <a:off x="1758716" y="1095229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832D9-51F5-4C08-8C79-FAFC0B7527C7}"/>
              </a:ext>
            </a:extLst>
          </p:cNvPr>
          <p:cNvSpPr txBox="1"/>
          <p:nvPr/>
        </p:nvSpPr>
        <p:spPr>
          <a:xfrm>
            <a:off x="2892279" y="1499849"/>
            <a:ext cx="1425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3CE215-7103-432D-9FEF-092B885400A9}"/>
              </a:ext>
            </a:extLst>
          </p:cNvPr>
          <p:cNvSpPr txBox="1"/>
          <p:nvPr/>
        </p:nvSpPr>
        <p:spPr>
          <a:xfrm>
            <a:off x="1806754" y="1627166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42059E-E5EC-4734-9A8F-8133C41FBA89}"/>
              </a:ext>
            </a:extLst>
          </p:cNvPr>
          <p:cNvSpPr txBox="1"/>
          <p:nvPr/>
        </p:nvSpPr>
        <p:spPr>
          <a:xfrm>
            <a:off x="1885043" y="1763810"/>
            <a:ext cx="1138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0BBE98-019C-4B15-8263-687441A86086}"/>
              </a:ext>
            </a:extLst>
          </p:cNvPr>
          <p:cNvSpPr txBox="1"/>
          <p:nvPr/>
        </p:nvSpPr>
        <p:spPr>
          <a:xfrm>
            <a:off x="1687391" y="1900164"/>
            <a:ext cx="15260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50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BA3482-62DA-4E49-AAA2-586ACF1CE96D}"/>
              </a:ext>
            </a:extLst>
          </p:cNvPr>
          <p:cNvSpPr txBox="1"/>
          <p:nvPr/>
        </p:nvSpPr>
        <p:spPr>
          <a:xfrm>
            <a:off x="6434190" y="1501110"/>
            <a:ext cx="1404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F18DBF-B910-4613-B26B-FD7E077195BB}"/>
              </a:ext>
            </a:extLst>
          </p:cNvPr>
          <p:cNvSpPr txBox="1"/>
          <p:nvPr/>
        </p:nvSpPr>
        <p:spPr>
          <a:xfrm>
            <a:off x="5803657" y="1637789"/>
            <a:ext cx="1404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20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5F8E7E-1EAF-4681-B103-7A61FE0D2036}"/>
              </a:ext>
            </a:extLst>
          </p:cNvPr>
          <p:cNvSpPr txBox="1"/>
          <p:nvPr/>
        </p:nvSpPr>
        <p:spPr>
          <a:xfrm>
            <a:off x="5303875" y="1770021"/>
            <a:ext cx="1404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50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1D5DD8-56F3-4395-9CE3-F66D23636660}"/>
              </a:ext>
            </a:extLst>
          </p:cNvPr>
          <p:cNvSpPr txBox="1"/>
          <p:nvPr/>
        </p:nvSpPr>
        <p:spPr>
          <a:xfrm>
            <a:off x="5181197" y="1897653"/>
            <a:ext cx="1404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남성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5FE37E3-B15F-43CA-A537-30F5E4718A0B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37B322F-8336-47E3-AF14-1E343A0C10DF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DBE7A6D-8092-4FB7-B02F-6F4F432DC8F0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25335B4-7479-4377-9EB2-03056CC3FB90}"/>
              </a:ext>
            </a:extLst>
          </p:cNvPr>
          <p:cNvGrpSpPr/>
          <p:nvPr/>
        </p:nvGrpSpPr>
        <p:grpSpPr>
          <a:xfrm>
            <a:off x="2182990" y="3312310"/>
            <a:ext cx="1567497" cy="501891"/>
            <a:chOff x="1856580" y="4220857"/>
            <a:chExt cx="1567497" cy="50189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551ED6-4DDD-4B31-9A2E-87762CDC4B4D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E8B78B4-7AF5-4E41-884C-9EACB59D0850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CB9580-0C10-43D1-9361-375DDE7510BE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282677.31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1750-5BD7-431E-B139-D4A58CDBD242}"/>
                </a:ext>
              </a:extLst>
            </p:cNvPr>
            <p:cNvSpPr txBox="1"/>
            <p:nvPr/>
          </p:nvSpPr>
          <p:spPr>
            <a:xfrm>
              <a:off x="2359362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179068.51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F3933FE-A8EC-4297-BA9B-01E6D5516FD1}"/>
              </a:ext>
            </a:extLst>
          </p:cNvPr>
          <p:cNvGrpSpPr/>
          <p:nvPr/>
        </p:nvGrpSpPr>
        <p:grpSpPr>
          <a:xfrm>
            <a:off x="5677339" y="3309070"/>
            <a:ext cx="1567496" cy="501891"/>
            <a:chOff x="1856580" y="4220857"/>
            <a:chExt cx="1567496" cy="50189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27D004-02DB-408C-A021-5AA81728A85E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7EE387-7385-47D6-B322-71EF04FA3746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8487E6-D14C-4F3B-BC5F-5C6FB4A8B9FB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395150.24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77BFC9-2648-41C7-9398-AE9414E423E2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236176.26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952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05551"/>
              </p:ext>
            </p:extLst>
          </p:nvPr>
        </p:nvGraphicFramePr>
        <p:xfrm>
          <a:off x="628395" y="1642566"/>
          <a:ext cx="3760264" cy="110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9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배달 </a:t>
                      </a:r>
                      <a:r>
                        <a:rPr lang="en-US" altLang="ko-KR" sz="1100" dirty="0"/>
                        <a:t>* </a:t>
                      </a:r>
                      <a:r>
                        <a:rPr lang="ko-KR" altLang="en-US" sz="1100" dirty="0"/>
                        <a:t>식품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배달 * 간식 </a:t>
                      </a:r>
                      <a:endParaRPr lang="ko-KR" altLang="en-US" sz="1100" dirty="0"/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배달 * 마트 </a:t>
                      </a:r>
                      <a:endParaRPr lang="ko-KR" altLang="en-US" sz="1100" dirty="0"/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RMSE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259256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255469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257168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MAE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164965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163379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164121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32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⑤ </a:t>
            </a:r>
            <a:r>
              <a:rPr lang="en-US" altLang="ko-KR" sz="1800" dirty="0"/>
              <a:t>: LGBM Polynomial Features•</a:t>
            </a:r>
            <a:r>
              <a:rPr lang="ko-KR" altLang="en-US" sz="1800" dirty="0"/>
              <a:t>거주인구 조합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840" y="1087682"/>
            <a:ext cx="3846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상호작용 효과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256" r="88" b="68093"/>
          <a:stretch/>
        </p:blipFill>
        <p:spPr>
          <a:xfrm>
            <a:off x="4616813" y="1483753"/>
            <a:ext cx="3716520" cy="2747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D52100-763B-4875-9899-3574C801AFBF}"/>
              </a:ext>
            </a:extLst>
          </p:cNvPr>
          <p:cNvSpPr txBox="1"/>
          <p:nvPr/>
        </p:nvSpPr>
        <p:spPr>
          <a:xfrm>
            <a:off x="7268829" y="1580028"/>
            <a:ext cx="1277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300B6A-CC18-493B-BE1F-2D2BE7ED92E9}"/>
              </a:ext>
            </a:extLst>
          </p:cNvPr>
          <p:cNvSpPr txBox="1"/>
          <p:nvPr/>
        </p:nvSpPr>
        <p:spPr>
          <a:xfrm>
            <a:off x="6842964" y="1714584"/>
            <a:ext cx="1277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47F8A-71E1-45AA-9A92-882D2540B79D}"/>
              </a:ext>
            </a:extLst>
          </p:cNvPr>
          <p:cNvSpPr txBox="1"/>
          <p:nvPr/>
        </p:nvSpPr>
        <p:spPr>
          <a:xfrm>
            <a:off x="6463079" y="1872372"/>
            <a:ext cx="1277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3C857-09F1-4109-BD94-06FFF2809FA8}"/>
              </a:ext>
            </a:extLst>
          </p:cNvPr>
          <p:cNvSpPr txBox="1"/>
          <p:nvPr/>
        </p:nvSpPr>
        <p:spPr>
          <a:xfrm>
            <a:off x="5517521" y="2003784"/>
            <a:ext cx="1277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F9A2F4-494A-4190-901B-15DB844F9402}"/>
              </a:ext>
            </a:extLst>
          </p:cNvPr>
          <p:cNvGrpSpPr/>
          <p:nvPr/>
        </p:nvGrpSpPr>
        <p:grpSpPr>
          <a:xfrm>
            <a:off x="398129" y="4309573"/>
            <a:ext cx="1233966" cy="533968"/>
            <a:chOff x="6187362" y="1522913"/>
            <a:chExt cx="1400846" cy="185769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66B03-2D85-402A-ABDD-5D82472D6142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5F1A95-F29E-47CD-A32C-58A92555CF61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41DDA38-EDE8-43BA-A696-FD2CB3E1472D}"/>
              </a:ext>
            </a:extLst>
          </p:cNvPr>
          <p:cNvGrpSpPr/>
          <p:nvPr/>
        </p:nvGrpSpPr>
        <p:grpSpPr>
          <a:xfrm>
            <a:off x="1723976" y="4309572"/>
            <a:ext cx="1233966" cy="533968"/>
            <a:chOff x="6187362" y="1522913"/>
            <a:chExt cx="1400846" cy="185769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1797040-49B6-437C-8D24-098B6B59E328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7A84B9-FEE2-46E7-87CF-41B58EACFDEA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거주인구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rgbClr val="FF0000"/>
                  </a:solidFill>
                  <a:latin typeface="+mn-ea"/>
                  <a:ea typeface="+mn-ea"/>
                </a:rPr>
                <a:t>RMSE : 255081.69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542AA28-20C7-47CE-93C7-7E882FF0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496625"/>
              </p:ext>
            </p:extLst>
          </p:nvPr>
        </p:nvGraphicFramePr>
        <p:xfrm>
          <a:off x="628395" y="2911682"/>
          <a:ext cx="3760264" cy="110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식품 * 간식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식품 * </a:t>
                      </a:r>
                      <a:r>
                        <a:rPr lang="ko-KR" altLang="en-US" sz="1100" b="1" i="0" u="none" strike="noStrike" cap="none" dirty="0" err="1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마트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 err="1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마트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* 간식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RMSE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256934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261425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259725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MAE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164315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166673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164959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9BA54B5-E60C-4F45-A59C-5D20EE2E90E6}"/>
              </a:ext>
            </a:extLst>
          </p:cNvPr>
          <p:cNvCxnSpPr/>
          <p:nvPr/>
        </p:nvCxnSpPr>
        <p:spPr>
          <a:xfrm>
            <a:off x="1778354" y="1426236"/>
            <a:ext cx="146034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3A7D85-DE5E-4A41-9A39-3B6D08B18791}"/>
              </a:ext>
            </a:extLst>
          </p:cNvPr>
          <p:cNvSpPr txBox="1"/>
          <p:nvPr/>
        </p:nvSpPr>
        <p:spPr>
          <a:xfrm>
            <a:off x="4757228" y="1084934"/>
            <a:ext cx="3846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간식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LGBM</a:t>
            </a:r>
            <a:endParaRPr lang="ko-KR" altLang="en-US" sz="16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B59682F-BDF8-41A1-8BFE-00299FFF0482}"/>
              </a:ext>
            </a:extLst>
          </p:cNvPr>
          <p:cNvCxnSpPr/>
          <p:nvPr/>
        </p:nvCxnSpPr>
        <p:spPr>
          <a:xfrm>
            <a:off x="5786405" y="1407012"/>
            <a:ext cx="176701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289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7F718D53-5926-47F5-BEC3-6DA22FAE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70" y="679076"/>
            <a:ext cx="3792987" cy="1190065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데이터 분석 결과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B8D89-48D0-4705-8DA2-4D6E72F6A5A7}"/>
              </a:ext>
            </a:extLst>
          </p:cNvPr>
          <p:cNvSpPr txBox="1"/>
          <p:nvPr/>
        </p:nvSpPr>
        <p:spPr>
          <a:xfrm>
            <a:off x="4833302" y="2268827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인사이트 도출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7870A-85EB-4312-A053-5EE50DC29861}"/>
              </a:ext>
            </a:extLst>
          </p:cNvPr>
          <p:cNvSpPr txBox="1"/>
          <p:nvPr/>
        </p:nvSpPr>
        <p:spPr>
          <a:xfrm>
            <a:off x="4833302" y="3009191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문제 현황 분석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BBC7C-AEB1-4750-AEF5-9584B94B9406}"/>
              </a:ext>
            </a:extLst>
          </p:cNvPr>
          <p:cNvSpPr txBox="1"/>
          <p:nvPr/>
        </p:nvSpPr>
        <p:spPr>
          <a:xfrm>
            <a:off x="4833302" y="3749555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결론 및 제언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938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F3753B8-9A89-4900-B92B-0BE81CA92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46"/>
          <a:stretch/>
        </p:blipFill>
        <p:spPr>
          <a:xfrm>
            <a:off x="3835899" y="3591021"/>
            <a:ext cx="4636559" cy="826005"/>
          </a:xfrm>
          <a:prstGeom prst="rect">
            <a:avLst/>
          </a:prstGeom>
        </p:spPr>
      </p:pic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85A8F04-D4AC-4D97-A4EA-AD1515FDBE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34</a:t>
            </a:fld>
            <a:endParaRPr lang="ko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4D6CAE-71B0-45FD-B040-EA20605E20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50" b="73882"/>
          <a:stretch/>
        </p:blipFill>
        <p:spPr>
          <a:xfrm>
            <a:off x="3946487" y="1116307"/>
            <a:ext cx="4525972" cy="10032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6C0ACF5-D5E5-4E08-ADD0-86C13AF4F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640" b="77573"/>
          <a:stretch/>
        </p:blipFill>
        <p:spPr>
          <a:xfrm>
            <a:off x="3946487" y="2385747"/>
            <a:ext cx="4525972" cy="864940"/>
          </a:xfrm>
          <a:prstGeom prst="rect">
            <a:avLst/>
          </a:prstGeom>
        </p:spPr>
      </p:pic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4BA87AA6-92E9-40FB-869F-2D3C7E2B6F20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인사이트 도출</a:t>
            </a:r>
            <a:endParaRPr lang="en-US" altLang="ko-KR" sz="2000" dirty="0"/>
          </a:p>
        </p:txBody>
      </p:sp>
      <p:sp>
        <p:nvSpPr>
          <p:cNvPr id="20" name="Google Shape;84;p16">
            <a:extLst>
              <a:ext uri="{FF2B5EF4-FFF2-40B4-BE49-F238E27FC236}">
                <a16:creationId xmlns:a16="http://schemas.microsoft.com/office/drawing/2014/main" id="{B21E30CA-22EA-42B3-88CB-28AB3B7BEBCC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전략 목표 대상 추출을 위한 주요요인 분석</a:t>
            </a:r>
          </a:p>
        </p:txBody>
      </p:sp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E38D226C-5F7F-4815-8640-70C1E3E1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98365"/>
              </p:ext>
            </p:extLst>
          </p:nvPr>
        </p:nvGraphicFramePr>
        <p:xfrm>
          <a:off x="878411" y="1157545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(1)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거주인구를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내국인 거주 남성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0.893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간식을 즐겨 먹는 내국인 남성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  <p:graphicFrame>
        <p:nvGraphicFramePr>
          <p:cNvPr id="22" name="표 6">
            <a:extLst>
              <a:ext uri="{FF2B5EF4-FFF2-40B4-BE49-F238E27FC236}">
                <a16:creationId xmlns:a16="http://schemas.microsoft.com/office/drawing/2014/main" id="{14C27E93-953A-46DE-B900-51DD57E04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90063"/>
              </p:ext>
            </p:extLst>
          </p:nvPr>
        </p:nvGraphicFramePr>
        <p:xfrm>
          <a:off x="878411" y="2315131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(2)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유동인구를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방문객이 아닌 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대 여성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0.891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간식을 즐겨 먹는 내국인 </a:t>
                      </a:r>
                      <a:r>
                        <a:rPr lang="en-US" altLang="ko-KR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대 여성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  <p:graphicFrame>
        <p:nvGraphicFramePr>
          <p:cNvPr id="23" name="표 6">
            <a:extLst>
              <a:ext uri="{FF2B5EF4-FFF2-40B4-BE49-F238E27FC236}">
                <a16:creationId xmlns:a16="http://schemas.microsoft.com/office/drawing/2014/main" id="{E3D9F504-5885-4B17-A9E5-34D510ACB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87879"/>
              </p:ext>
            </p:extLst>
          </p:nvPr>
        </p:nvGraphicFramePr>
        <p:xfrm>
          <a:off x="878411" y="3480955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(3) 21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년 상반기를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배달 매출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0.612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모바일 앱으로 배달을 시키는 내국인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35</a:t>
            </a:fld>
            <a:endParaRPr lang="ko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29" r="1360" b="9767"/>
          <a:stretch/>
        </p:blipFill>
        <p:spPr>
          <a:xfrm>
            <a:off x="4847232" y="1128249"/>
            <a:ext cx="3225228" cy="204834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86" y="1128249"/>
            <a:ext cx="3728409" cy="2205541"/>
          </a:xfrm>
          <a:prstGeom prst="rect">
            <a:avLst/>
          </a:prstGeom>
        </p:spPr>
      </p:pic>
      <p:sp>
        <p:nvSpPr>
          <p:cNvPr id="18" name="Google Shape;84;p16">
            <a:extLst>
              <a:ext uri="{FF2B5EF4-FFF2-40B4-BE49-F238E27FC236}">
                <a16:creationId xmlns:a16="http://schemas.microsoft.com/office/drawing/2014/main" id="{309B9923-740C-4306-99BC-DEC20741462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인사이트 도출</a:t>
            </a:r>
            <a:endParaRPr lang="en-US" altLang="ko-KR" sz="2000" dirty="0"/>
          </a:p>
        </p:txBody>
      </p:sp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83447B8A-EF07-41E6-8BD5-965D8CC0484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제주도</a:t>
            </a:r>
            <a:r>
              <a:rPr lang="en-US" altLang="ko-KR" sz="1800" dirty="0"/>
              <a:t> </a:t>
            </a:r>
            <a:r>
              <a:rPr lang="ko-KR" altLang="en-US" sz="1800" dirty="0"/>
              <a:t>음식물 쓰레기 증가에 배달이 미치는 영향   </a:t>
            </a:r>
          </a:p>
          <a:p>
            <a:pPr indent="457200">
              <a:buSzPts val="990"/>
            </a:pPr>
            <a:r>
              <a:rPr lang="en-US" altLang="ko-KR" sz="1800" dirty="0"/>
              <a:t> </a:t>
            </a:r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BEBA8-E876-4551-A0AB-B782CA4C0376}"/>
              </a:ext>
            </a:extLst>
          </p:cNvPr>
          <p:cNvSpPr txBox="1"/>
          <p:nvPr/>
        </p:nvSpPr>
        <p:spPr>
          <a:xfrm>
            <a:off x="803258" y="4124705"/>
            <a:ext cx="770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>
                <a:solidFill>
                  <a:schemeClr val="bg2"/>
                </a:solidFill>
                <a:latin typeface="+mn-ea"/>
                <a:ea typeface="+mn-ea"/>
              </a:rPr>
              <a:t>배달의 영향력</a:t>
            </a:r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이 </a:t>
            </a:r>
            <a:r>
              <a:rPr lang="ko-KR" altLang="en-US" sz="2000" i="1" dirty="0">
                <a:solidFill>
                  <a:schemeClr val="bg2"/>
                </a:solidFill>
                <a:latin typeface="+mn-ea"/>
                <a:ea typeface="+mn-ea"/>
              </a:rPr>
              <a:t>증대</a:t>
            </a:r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될 것으로 예상 </a:t>
            </a:r>
            <a:endParaRPr lang="en-US" altLang="ko-KR" sz="2000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그래픽 1">
            <a:extLst>
              <a:ext uri="{FF2B5EF4-FFF2-40B4-BE49-F238E27FC236}">
                <a16:creationId xmlns:a16="http://schemas.microsoft.com/office/drawing/2014/main" id="{CC0FCE1F-A8B8-4E4A-86BA-D7999391844E}"/>
              </a:ext>
            </a:extLst>
          </p:cNvPr>
          <p:cNvSpPr/>
          <p:nvPr/>
        </p:nvSpPr>
        <p:spPr>
          <a:xfrm flipV="1">
            <a:off x="1472368" y="3678549"/>
            <a:ext cx="6368695" cy="376156"/>
          </a:xfrm>
          <a:custGeom>
            <a:avLst/>
            <a:gdLst>
              <a:gd name="connsiteX0" fmla="*/ 3429000 w 3429000"/>
              <a:gd name="connsiteY0" fmla="*/ 771525 h 771525"/>
              <a:gd name="connsiteX1" fmla="*/ 2057400 w 3429000"/>
              <a:gd name="connsiteY1" fmla="*/ 257175 h 771525"/>
              <a:gd name="connsiteX2" fmla="*/ 2400300 w 3429000"/>
              <a:gd name="connsiteY2" fmla="*/ 257175 h 771525"/>
              <a:gd name="connsiteX3" fmla="*/ 1714500 w 3429000"/>
              <a:gd name="connsiteY3" fmla="*/ 0 h 771525"/>
              <a:gd name="connsiteX4" fmla="*/ 1028700 w 3429000"/>
              <a:gd name="connsiteY4" fmla="*/ 257175 h 771525"/>
              <a:gd name="connsiteX5" fmla="*/ 1371600 w 3429000"/>
              <a:gd name="connsiteY5" fmla="*/ 257175 h 771525"/>
              <a:gd name="connsiteX6" fmla="*/ 0 w 3429000"/>
              <a:gd name="connsiteY6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771525">
                <a:moveTo>
                  <a:pt x="3429000" y="771525"/>
                </a:moveTo>
                <a:cubicBezTo>
                  <a:pt x="2314575" y="600075"/>
                  <a:pt x="2057400" y="257175"/>
                  <a:pt x="2057400" y="257175"/>
                </a:cubicBezTo>
                <a:lnTo>
                  <a:pt x="2400300" y="257175"/>
                </a:lnTo>
                <a:lnTo>
                  <a:pt x="1714500" y="0"/>
                </a:lnTo>
                <a:lnTo>
                  <a:pt x="1028700" y="257175"/>
                </a:lnTo>
                <a:lnTo>
                  <a:pt x="1371600" y="257175"/>
                </a:lnTo>
                <a:cubicBezTo>
                  <a:pt x="1371600" y="257175"/>
                  <a:pt x="1114425" y="600075"/>
                  <a:pt x="0" y="771525"/>
                </a:cubicBezTo>
              </a:path>
            </a:pathLst>
          </a:custGeom>
          <a:gradFill>
            <a:gsLst>
              <a:gs pos="89381">
                <a:schemeClr val="accent3"/>
              </a:gs>
              <a:gs pos="26550">
                <a:schemeClr val="accent3">
                  <a:alpha val="34000"/>
                </a:schemeClr>
              </a:gs>
              <a:gs pos="76106">
                <a:schemeClr val="accent3">
                  <a:alpha val="8000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accent3">
                  <a:alpha val="50000"/>
                </a:schemeClr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4BA07AC4-D3EE-450F-83DF-4C4AE91137CC}"/>
                  </a:ext>
                </a:extLst>
              </p14:cNvPr>
              <p14:cNvContentPartPr/>
              <p14:nvPr/>
            </p14:nvContentPartPr>
            <p14:xfrm>
              <a:off x="1317957" y="2792199"/>
              <a:ext cx="535680" cy="2710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4BA07AC4-D3EE-450F-83DF-4C4AE91137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9957" y="2756559"/>
                <a:ext cx="5713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6BE0464B-6841-4AD1-A14B-50D99910F851}"/>
                  </a:ext>
                </a:extLst>
              </p14:cNvPr>
              <p14:cNvContentPartPr/>
              <p14:nvPr/>
            </p14:nvContentPartPr>
            <p14:xfrm>
              <a:off x="2372037" y="1523559"/>
              <a:ext cx="520200" cy="8172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6BE0464B-6841-4AD1-A14B-50D99910F8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4397" y="1487919"/>
                <a:ext cx="5558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14B5D109-3E2F-4A1D-9BE5-BC289056A5CA}"/>
                  </a:ext>
                </a:extLst>
              </p14:cNvPr>
              <p14:cNvContentPartPr/>
              <p14:nvPr/>
            </p14:nvContentPartPr>
            <p14:xfrm>
              <a:off x="2899437" y="1605999"/>
              <a:ext cx="545760" cy="52488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14B5D109-3E2F-4A1D-9BE5-BC289056A5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1797" y="1570359"/>
                <a:ext cx="58140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538770BD-EA6E-4DD4-ACDA-9FB2E33B3D97}"/>
                  </a:ext>
                </a:extLst>
              </p14:cNvPr>
              <p14:cNvContentPartPr/>
              <p14:nvPr/>
            </p14:nvContentPartPr>
            <p14:xfrm>
              <a:off x="3451317" y="2149599"/>
              <a:ext cx="480240" cy="3600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538770BD-EA6E-4DD4-ACDA-9FB2E33B3D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33677" y="2113959"/>
                <a:ext cx="5158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F536DC72-7622-47A9-AC63-0562A2D561D4}"/>
                  </a:ext>
                </a:extLst>
              </p14:cNvPr>
              <p14:cNvContentPartPr/>
              <p14:nvPr/>
            </p14:nvContentPartPr>
            <p14:xfrm>
              <a:off x="3953877" y="2158959"/>
              <a:ext cx="527760" cy="36144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F536DC72-7622-47A9-AC63-0562A2D561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35877" y="2123319"/>
                <a:ext cx="56340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BA0BEDF9-03A1-438D-A9E5-81C8ED76E267}"/>
                  </a:ext>
                </a:extLst>
              </p14:cNvPr>
              <p14:cNvContentPartPr/>
              <p14:nvPr/>
            </p14:nvContentPartPr>
            <p14:xfrm>
              <a:off x="1872357" y="1551999"/>
              <a:ext cx="518760" cy="150588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BA0BEDF9-03A1-438D-A9E5-81C8ED76E2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54717" y="1516359"/>
                <a:ext cx="554400" cy="15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2EDF8D53-8DED-465F-BB98-22AD0FC4F3BF}"/>
                  </a:ext>
                </a:extLst>
              </p14:cNvPr>
              <p14:cNvContentPartPr/>
              <p14:nvPr/>
            </p14:nvContentPartPr>
            <p14:xfrm>
              <a:off x="5131797" y="2587719"/>
              <a:ext cx="2323800" cy="4118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2EDF8D53-8DED-465F-BB98-22AD0FC4F3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14157" y="2551719"/>
                <a:ext cx="23594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3E0077C1-9ABD-462F-BE57-607719B06048}"/>
                  </a:ext>
                </a:extLst>
              </p14:cNvPr>
              <p14:cNvContentPartPr/>
              <p14:nvPr/>
            </p14:nvContentPartPr>
            <p14:xfrm>
              <a:off x="7471437" y="2297199"/>
              <a:ext cx="443880" cy="28944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3E0077C1-9ABD-462F-BE57-607719B060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53437" y="2261559"/>
                <a:ext cx="479520" cy="361080"/>
              </a:xfrm>
              <a:prstGeom prst="rect">
                <a:avLst/>
              </a:prstGeom>
            </p:spPr>
          </p:pic>
        </mc:Fallback>
      </mc:AlternateContent>
      <p:sp>
        <p:nvSpPr>
          <p:cNvPr id="193" name="TextBox 192">
            <a:extLst>
              <a:ext uri="{FF2B5EF4-FFF2-40B4-BE49-F238E27FC236}">
                <a16:creationId xmlns:a16="http://schemas.microsoft.com/office/drawing/2014/main" id="{B503FD91-E585-4BFE-8B49-10AD10009D27}"/>
              </a:ext>
            </a:extLst>
          </p:cNvPr>
          <p:cNvSpPr txBox="1"/>
          <p:nvPr/>
        </p:nvSpPr>
        <p:spPr>
          <a:xfrm>
            <a:off x="1387652" y="3310565"/>
            <a:ext cx="334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소비 카테고리 중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이 가장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큰 영향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BF0AB2-2942-4490-9F3E-C896DD977F3F}"/>
              </a:ext>
            </a:extLst>
          </p:cNvPr>
          <p:cNvSpPr txBox="1"/>
          <p:nvPr/>
        </p:nvSpPr>
        <p:spPr>
          <a:xfrm>
            <a:off x="5375303" y="3289454"/>
            <a:ext cx="2318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매월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ko-KR" altLang="en-US" sz="16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지출 증가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추세</a:t>
            </a:r>
            <a:endParaRPr lang="en-US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089265-D175-470D-A5E3-15D820171E26}"/>
              </a:ext>
            </a:extLst>
          </p:cNvPr>
          <p:cNvSpPr txBox="1"/>
          <p:nvPr/>
        </p:nvSpPr>
        <p:spPr>
          <a:xfrm>
            <a:off x="803258" y="4521463"/>
            <a:ext cx="770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i="1" dirty="0">
                <a:solidFill>
                  <a:schemeClr val="accent3"/>
                </a:solidFill>
                <a:latin typeface="+mn-ea"/>
                <a:ea typeface="+mn-ea"/>
              </a:rPr>
              <a:t>배달 업종 전반적</a:t>
            </a:r>
            <a:r>
              <a:rPr lang="ko-KR" altLang="en-US" sz="1600" i="1" dirty="0">
                <a:solidFill>
                  <a:schemeClr val="bg2"/>
                </a:solidFill>
                <a:latin typeface="+mn-ea"/>
                <a:ea typeface="+mn-ea"/>
              </a:rPr>
              <a:t>으로 음식물 쓰레기 배출을 감소시킬 수 있는 </a:t>
            </a:r>
            <a:r>
              <a:rPr lang="ko-KR" altLang="en-US" sz="1600" i="1" dirty="0">
                <a:solidFill>
                  <a:schemeClr val="accent3"/>
                </a:solidFill>
                <a:latin typeface="+mn-ea"/>
                <a:ea typeface="+mn-ea"/>
              </a:rPr>
              <a:t>방안 논의 필요</a:t>
            </a:r>
            <a:endParaRPr lang="en-US" altLang="ko-KR" sz="1600" i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63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36</a:t>
            </a:fld>
            <a:endParaRPr lang="ko" altLang="en-US"/>
          </a:p>
        </p:txBody>
      </p:sp>
      <p:pic>
        <p:nvPicPr>
          <p:cNvPr id="1026" name="Picture 2" descr="https://cdn.iconsumer.or.kr/news/photo/202102/15100_19670_93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" b="7889"/>
          <a:stretch/>
        </p:blipFill>
        <p:spPr bwMode="auto">
          <a:xfrm>
            <a:off x="490201" y="1504415"/>
            <a:ext cx="3633044" cy="228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3208" y="981297"/>
            <a:ext cx="2881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 가구 증가 추세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183" y="1569448"/>
            <a:ext cx="3337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제주도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인 가구 비율 </a:t>
            </a:r>
            <a:r>
              <a:rPr lang="en-US" altLang="ko-KR" sz="1200" i="1" dirty="0">
                <a:solidFill>
                  <a:schemeClr val="accent1"/>
                </a:solidFill>
                <a:latin typeface="+mn-ea"/>
                <a:ea typeface="+mn-ea"/>
              </a:rPr>
              <a:t>31.1%</a:t>
            </a:r>
            <a:endParaRPr lang="ko-KR" altLang="en-US" sz="700" dirty="0">
              <a:latin typeface="+mn-ea"/>
              <a:ea typeface="+mn-ea"/>
            </a:endParaRPr>
          </a:p>
        </p:txBody>
      </p:sp>
      <p:sp>
        <p:nvSpPr>
          <p:cNvPr id="15" name="Google Shape;84;p16">
            <a:extLst>
              <a:ext uri="{FF2B5EF4-FFF2-40B4-BE49-F238E27FC236}">
                <a16:creationId xmlns:a16="http://schemas.microsoft.com/office/drawing/2014/main" id="{CCB713CF-F62E-4C86-B4F5-E7BEA6B4B87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문제 현황 분석</a:t>
            </a:r>
            <a:endParaRPr lang="en-US" altLang="ko-KR" sz="2000" dirty="0"/>
          </a:p>
        </p:txBody>
      </p:sp>
      <p:sp>
        <p:nvSpPr>
          <p:cNvPr id="16" name="Google Shape;84;p16">
            <a:extLst>
              <a:ext uri="{FF2B5EF4-FFF2-40B4-BE49-F238E27FC236}">
                <a16:creationId xmlns:a16="http://schemas.microsoft.com/office/drawing/2014/main" id="{973D047A-E59C-4C1D-B11B-802B12C361D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2-1. 1</a:t>
            </a:r>
            <a:r>
              <a:rPr lang="ko-KR" altLang="en-US" sz="1800" dirty="0"/>
              <a:t>인 가구의 증가</a:t>
            </a:r>
            <a:r>
              <a:rPr lang="en-US" altLang="ko-KR" sz="1800" dirty="0"/>
              <a:t> </a:t>
            </a:r>
            <a:r>
              <a:rPr lang="ko-KR" altLang="en-US" sz="1800" dirty="0"/>
              <a:t>및 외부 요인으로 인한 배달 증가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050660-CA00-4F2F-A124-B491E3A22A6F}"/>
              </a:ext>
            </a:extLst>
          </p:cNvPr>
          <p:cNvGrpSpPr/>
          <p:nvPr/>
        </p:nvGrpSpPr>
        <p:grpSpPr>
          <a:xfrm>
            <a:off x="4071779" y="1722979"/>
            <a:ext cx="4582019" cy="583455"/>
            <a:chOff x="4179659" y="1328056"/>
            <a:chExt cx="4730478" cy="6023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9659" y="1339700"/>
              <a:ext cx="4730478" cy="59071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6313E9A-C5F6-466C-8750-4A545B226040}"/>
                </a:ext>
              </a:extLst>
            </p:cNvPr>
            <p:cNvSpPr/>
            <p:nvPr/>
          </p:nvSpPr>
          <p:spPr>
            <a:xfrm>
              <a:off x="5197288" y="1328056"/>
              <a:ext cx="1754841" cy="258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0EF92BA-BC92-43B7-812E-A7E50F329BBD}"/>
                </a:ext>
              </a:extLst>
            </p:cNvPr>
            <p:cNvCxnSpPr/>
            <p:nvPr/>
          </p:nvCxnSpPr>
          <p:spPr>
            <a:xfrm>
              <a:off x="7119607" y="1566010"/>
              <a:ext cx="168265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3136A19-511E-4781-ABCC-77A403B22EBA}"/>
              </a:ext>
            </a:extLst>
          </p:cNvPr>
          <p:cNvGrpSpPr/>
          <p:nvPr/>
        </p:nvGrpSpPr>
        <p:grpSpPr>
          <a:xfrm>
            <a:off x="4232919" y="2569954"/>
            <a:ext cx="3384977" cy="697204"/>
            <a:chOff x="4179659" y="1985583"/>
            <a:chExt cx="3494651" cy="71979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9659" y="1985583"/>
              <a:ext cx="3494651" cy="719794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ED6121E-995A-456B-A6B5-6B0A4CD95FFE}"/>
                </a:ext>
              </a:extLst>
            </p:cNvPr>
            <p:cNvCxnSpPr>
              <a:cxnSpLocks/>
            </p:cNvCxnSpPr>
            <p:nvPr/>
          </p:nvCxnSpPr>
          <p:spPr>
            <a:xfrm>
              <a:off x="5681382" y="2249570"/>
              <a:ext cx="188822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F62956-A233-4B11-8010-2CDF3D0B090A}"/>
              </a:ext>
            </a:extLst>
          </p:cNvPr>
          <p:cNvSpPr/>
          <p:nvPr/>
        </p:nvSpPr>
        <p:spPr>
          <a:xfrm>
            <a:off x="1490646" y="3910912"/>
            <a:ext cx="6330504" cy="8501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5062F-7D7F-42DF-8A3C-8EEC59D9BC3B}"/>
              </a:ext>
            </a:extLst>
          </p:cNvPr>
          <p:cNvSpPr txBox="1"/>
          <p:nvPr/>
        </p:nvSpPr>
        <p:spPr>
          <a:xfrm>
            <a:off x="0" y="4874294"/>
            <a:ext cx="4123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먹을 만큼만 편리하게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혼코노미가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뒤흔드는 음식 소비문화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2021.3.3.,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소비자 평가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천지윤 기자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38D47-3086-4421-8A37-EB9C7644019E}"/>
              </a:ext>
            </a:extLst>
          </p:cNvPr>
          <p:cNvSpPr txBox="1"/>
          <p:nvPr/>
        </p:nvSpPr>
        <p:spPr>
          <a:xfrm>
            <a:off x="5379145" y="4861411"/>
            <a:ext cx="33842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코로나 이후 배달음식 소비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33.4%↑…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음식물 쓰레기도 증가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2020.12.19.,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뉴시스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3994F1-3AC6-4B93-BABC-D38887A7C4DD}"/>
              </a:ext>
            </a:extLst>
          </p:cNvPr>
          <p:cNvSpPr txBox="1"/>
          <p:nvPr/>
        </p:nvSpPr>
        <p:spPr>
          <a:xfrm>
            <a:off x="5542652" y="4983585"/>
            <a:ext cx="32207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제주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도서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산간에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드론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배달 인프라 구축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2021. 5. 26.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경향신문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박미라 기자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946EAD-3ACB-42A0-8D31-DB47B3D71C98}"/>
              </a:ext>
            </a:extLst>
          </p:cNvPr>
          <p:cNvSpPr txBox="1"/>
          <p:nvPr/>
        </p:nvSpPr>
        <p:spPr>
          <a:xfrm>
            <a:off x="248772" y="4987505"/>
            <a:ext cx="1085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통계청 인구주택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총조사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5A0014-6922-407F-8CD4-5CB06966C5CD}"/>
              </a:ext>
            </a:extLst>
          </p:cNvPr>
          <p:cNvCxnSpPr/>
          <p:nvPr/>
        </p:nvCxnSpPr>
        <p:spPr>
          <a:xfrm>
            <a:off x="741630" y="1400171"/>
            <a:ext cx="31303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0C02600-7BA2-4593-8A07-42CFB55A8CD8}"/>
              </a:ext>
            </a:extLst>
          </p:cNvPr>
          <p:cNvSpPr txBox="1"/>
          <p:nvPr/>
        </p:nvSpPr>
        <p:spPr>
          <a:xfrm>
            <a:off x="4903951" y="1090267"/>
            <a:ext cx="3005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영향 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 인프라 확대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5D88548-2DE9-4CE3-AAB7-12BABCF9E541}"/>
              </a:ext>
            </a:extLst>
          </p:cNvPr>
          <p:cNvCxnSpPr/>
          <p:nvPr/>
        </p:nvCxnSpPr>
        <p:spPr>
          <a:xfrm>
            <a:off x="4881083" y="1398044"/>
            <a:ext cx="31303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6132379-FABF-4825-889E-66F1AC442C6B}"/>
              </a:ext>
            </a:extLst>
          </p:cNvPr>
          <p:cNvSpPr txBox="1"/>
          <p:nvPr/>
        </p:nvSpPr>
        <p:spPr>
          <a:xfrm>
            <a:off x="2400867" y="3999678"/>
            <a:ext cx="4572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급증하는 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배달량으로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인한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제주지역의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endParaRPr lang="en-US" altLang="ko-KR" sz="5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2000" i="1" dirty="0">
                <a:solidFill>
                  <a:schemeClr val="accent1"/>
                </a:solidFill>
                <a:latin typeface="+mn-ea"/>
                <a:ea typeface="+mn-ea"/>
              </a:rPr>
              <a:t>“</a:t>
            </a:r>
            <a:r>
              <a:rPr lang="ko-KR" altLang="en-US" sz="2000" i="1" dirty="0">
                <a:solidFill>
                  <a:schemeClr val="accent1"/>
                </a:solidFill>
                <a:latin typeface="+mn-ea"/>
                <a:ea typeface="+mn-ea"/>
              </a:rPr>
              <a:t>음식물 쓰레기 배출량 증가 예상</a:t>
            </a:r>
            <a:r>
              <a:rPr lang="en-US" altLang="ko-KR" sz="2000" i="1" dirty="0">
                <a:solidFill>
                  <a:schemeClr val="accent1"/>
                </a:solidFill>
                <a:latin typeface="+mn-ea"/>
                <a:ea typeface="+mn-ea"/>
              </a:rPr>
              <a:t>”</a:t>
            </a:r>
          </a:p>
        </p:txBody>
      </p:sp>
      <p:pic>
        <p:nvPicPr>
          <p:cNvPr id="1032" name="Picture 8" descr="드론 배달 드론 - 이미지투데이 :: 통로이미지(주)">
            <a:extLst>
              <a:ext uri="{FF2B5EF4-FFF2-40B4-BE49-F238E27FC236}">
                <a16:creationId xmlns:a16="http://schemas.microsoft.com/office/drawing/2014/main" id="{A17BB4C0-D89D-40FE-963C-A0D00C29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175" y="2559839"/>
            <a:ext cx="1624513" cy="11603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31095A2-1119-45CA-B691-04FBE7C3DD40}"/>
              </a:ext>
            </a:extLst>
          </p:cNvPr>
          <p:cNvSpPr txBox="1"/>
          <p:nvPr/>
        </p:nvSpPr>
        <p:spPr>
          <a:xfrm>
            <a:off x="1504223" y="1211214"/>
            <a:ext cx="16264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배달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:1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인 가구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63.6%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&gt; 3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인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57.8%</a:t>
            </a:r>
            <a:endParaRPr lang="ko-KR" altLang="en-US" sz="700" i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6732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BE5F69-6A67-4D94-A730-F6108A543A80}"/>
              </a:ext>
            </a:extLst>
          </p:cNvPr>
          <p:cNvSpPr/>
          <p:nvPr/>
        </p:nvSpPr>
        <p:spPr>
          <a:xfrm>
            <a:off x="1490646" y="4079005"/>
            <a:ext cx="6330504" cy="8501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0" name="슬라이드 번호 개체 틀 1">
            <a:extLst>
              <a:ext uri="{FF2B5EF4-FFF2-40B4-BE49-F238E27FC236}">
                <a16:creationId xmlns:a16="http://schemas.microsoft.com/office/drawing/2014/main" id="{3F15F5D3-0ADF-4D30-9469-E112DA8E8DE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37</a:t>
            </a:fld>
            <a:endParaRPr lang="ko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C1A9D02-03EA-400E-985F-F52D64CFA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65" r="52758" b="77153"/>
          <a:stretch/>
        </p:blipFill>
        <p:spPr>
          <a:xfrm>
            <a:off x="598395" y="1284194"/>
            <a:ext cx="3641655" cy="74129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CE5813-7695-4287-B6E6-05E17BD8934F}"/>
              </a:ext>
            </a:extLst>
          </p:cNvPr>
          <p:cNvSpPr txBox="1"/>
          <p:nvPr/>
        </p:nvSpPr>
        <p:spPr>
          <a:xfrm>
            <a:off x="1310765" y="4222248"/>
            <a:ext cx="673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구현한 모든 모델에서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마트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슈퍼마켓 매출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은 음식물 쓰레기 배출 요인 상위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3996998-ADA8-42A1-B550-1A8892242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57" r="53057" b="74412"/>
          <a:stretch/>
        </p:blipFill>
        <p:spPr>
          <a:xfrm>
            <a:off x="598395" y="2190755"/>
            <a:ext cx="3641655" cy="73126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4B53952-6F84-478A-BFB3-12C4A8161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9" r="14156" b="68973"/>
          <a:stretch/>
        </p:blipFill>
        <p:spPr>
          <a:xfrm>
            <a:off x="687442" y="3114704"/>
            <a:ext cx="3568094" cy="786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E1D6032-A0EA-4896-B9FB-F950121B284E}"/>
              </a:ext>
            </a:extLst>
          </p:cNvPr>
          <p:cNvSpPr txBox="1"/>
          <p:nvPr/>
        </p:nvSpPr>
        <p:spPr>
          <a:xfrm>
            <a:off x="1218265" y="2708661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4C10C-1AB3-4091-A2DD-9330682271CF}"/>
              </a:ext>
            </a:extLst>
          </p:cNvPr>
          <p:cNvSpPr txBox="1"/>
          <p:nvPr/>
        </p:nvSpPr>
        <p:spPr>
          <a:xfrm>
            <a:off x="1805534" y="1088179"/>
            <a:ext cx="200612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유동인구 데이터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E365FA-9513-4169-BF51-7C3CEC4FAE29}"/>
              </a:ext>
            </a:extLst>
          </p:cNvPr>
          <p:cNvSpPr txBox="1"/>
          <p:nvPr/>
        </p:nvSpPr>
        <p:spPr>
          <a:xfrm>
            <a:off x="1805536" y="1983616"/>
            <a:ext cx="2006121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거주인구 데이터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56F1A-3188-4BA4-9F81-34863CB9D3D2}"/>
              </a:ext>
            </a:extLst>
          </p:cNvPr>
          <p:cNvSpPr txBox="1"/>
          <p:nvPr/>
        </p:nvSpPr>
        <p:spPr>
          <a:xfrm>
            <a:off x="1805535" y="2912337"/>
            <a:ext cx="2006121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거주</a:t>
            </a:r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+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유동 인구 데이터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7163C7-A91C-4D77-8124-7F6BE888237F}"/>
              </a:ext>
            </a:extLst>
          </p:cNvPr>
          <p:cNvSpPr txBox="1"/>
          <p:nvPr/>
        </p:nvSpPr>
        <p:spPr>
          <a:xfrm>
            <a:off x="1324902" y="4511686"/>
            <a:ext cx="673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19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이후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가정식사의 비중이 높아진 상황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Google Shape;84;p16">
            <a:extLst>
              <a:ext uri="{FF2B5EF4-FFF2-40B4-BE49-F238E27FC236}">
                <a16:creationId xmlns:a16="http://schemas.microsoft.com/office/drawing/2014/main" id="{4D4F9793-3EB0-450D-9C2F-FC3DF98E78DE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문제 현황 분석</a:t>
            </a:r>
            <a:endParaRPr lang="en-US" altLang="ko-KR" sz="2000" dirty="0"/>
          </a:p>
        </p:txBody>
      </p:sp>
      <p:sp>
        <p:nvSpPr>
          <p:cNvPr id="51" name="Google Shape;84;p16">
            <a:extLst>
              <a:ext uri="{FF2B5EF4-FFF2-40B4-BE49-F238E27FC236}">
                <a16:creationId xmlns:a16="http://schemas.microsoft.com/office/drawing/2014/main" id="{A01396C9-829A-44B0-9115-B0687FEFF390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2-2. </a:t>
            </a:r>
            <a:r>
              <a:rPr lang="ko-KR" altLang="en-US" sz="1800" dirty="0"/>
              <a:t>코로나</a:t>
            </a:r>
            <a:r>
              <a:rPr lang="en-US" altLang="ko-KR" sz="1800" dirty="0"/>
              <a:t>19 </a:t>
            </a:r>
            <a:r>
              <a:rPr lang="ko-KR" altLang="en-US" sz="1800" dirty="0"/>
              <a:t>이후 마트</a:t>
            </a:r>
            <a:r>
              <a:rPr lang="en-US" altLang="ko-KR" sz="1800" dirty="0"/>
              <a:t>/</a:t>
            </a:r>
            <a:r>
              <a:rPr lang="ko-KR" altLang="en-US" sz="1800" dirty="0"/>
              <a:t>슈퍼마켓 이용으로 인한 음식물 쓰레기 증가 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98C56D-D93A-4D75-AAF3-F0922C56ABD6}"/>
              </a:ext>
            </a:extLst>
          </p:cNvPr>
          <p:cNvGrpSpPr/>
          <p:nvPr/>
        </p:nvGrpSpPr>
        <p:grpSpPr>
          <a:xfrm>
            <a:off x="4721423" y="1451597"/>
            <a:ext cx="3325649" cy="2468794"/>
            <a:chOff x="1993086" y="3025899"/>
            <a:chExt cx="2712284" cy="1664637"/>
          </a:xfrm>
        </p:grpSpPr>
        <p:pic>
          <p:nvPicPr>
            <p:cNvPr id="53" name="Picture 2" descr="https://www.foodicon.co.kr/news/photo/202012/9808_15152_4846.jpg">
              <a:extLst>
                <a:ext uri="{FF2B5EF4-FFF2-40B4-BE49-F238E27FC236}">
                  <a16:creationId xmlns:a16="http://schemas.microsoft.com/office/drawing/2014/main" id="{9B1DC95E-6210-4E9F-B3F9-E33DBACC8B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6" t="20732" r="5767" b="13624"/>
            <a:stretch/>
          </p:blipFill>
          <p:spPr bwMode="auto">
            <a:xfrm>
              <a:off x="1993086" y="3025899"/>
              <a:ext cx="2712284" cy="166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9D988A0-D391-4109-AB65-8CBA4203BDB5}"/>
                </a:ext>
              </a:extLst>
            </p:cNvPr>
            <p:cNvSpPr/>
            <p:nvPr/>
          </p:nvSpPr>
          <p:spPr>
            <a:xfrm>
              <a:off x="4147330" y="3425250"/>
              <a:ext cx="279197" cy="1091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E5394ED-C70E-4027-A853-DA42782041FE}"/>
              </a:ext>
            </a:extLst>
          </p:cNvPr>
          <p:cNvSpPr txBox="1"/>
          <p:nvPr/>
        </p:nvSpPr>
        <p:spPr>
          <a:xfrm>
            <a:off x="4903951" y="1063371"/>
            <a:ext cx="3005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와 식품소비행태 변화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7B7DAE5-DC3E-435A-A699-55E3E85CC89B}"/>
              </a:ext>
            </a:extLst>
          </p:cNvPr>
          <p:cNvCxnSpPr/>
          <p:nvPr/>
        </p:nvCxnSpPr>
        <p:spPr>
          <a:xfrm>
            <a:off x="4881083" y="1371148"/>
            <a:ext cx="31303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73F5684-15E8-4B38-8D59-CD3B05C88C92}"/>
              </a:ext>
            </a:extLst>
          </p:cNvPr>
          <p:cNvSpPr txBox="1"/>
          <p:nvPr/>
        </p:nvSpPr>
        <p:spPr>
          <a:xfrm>
            <a:off x="0" y="4991172"/>
            <a:ext cx="47307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외식 줄고 가정내 식사 증가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...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신선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가공식품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테이크아웃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음식 늘어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2020. 12. 21.,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푸드아이콘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김현옥 기자</a:t>
            </a:r>
          </a:p>
        </p:txBody>
      </p:sp>
      <p:pic>
        <p:nvPicPr>
          <p:cNvPr id="58" name="Picture 2" descr="https://www.foodicon.co.kr/news/photo/202012/9808_15152_4846.jpg">
            <a:extLst>
              <a:ext uri="{FF2B5EF4-FFF2-40B4-BE49-F238E27FC236}">
                <a16:creationId xmlns:a16="http://schemas.microsoft.com/office/drawing/2014/main" id="{1961C911-58DA-47A5-BDC1-D2A90A226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0" t="88263" r="25812" b="404"/>
          <a:stretch/>
        </p:blipFill>
        <p:spPr bwMode="auto">
          <a:xfrm>
            <a:off x="5702122" y="2105263"/>
            <a:ext cx="1501894" cy="4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C28F194A-FE57-4E4C-B10F-AC052FD4E580}"/>
              </a:ext>
            </a:extLst>
          </p:cNvPr>
          <p:cNvSpPr/>
          <p:nvPr/>
        </p:nvSpPr>
        <p:spPr>
          <a:xfrm>
            <a:off x="6702082" y="2162898"/>
            <a:ext cx="356740" cy="233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54B66D-83A1-4939-B8C6-CD1011107E60}"/>
              </a:ext>
            </a:extLst>
          </p:cNvPr>
          <p:cNvSpPr txBox="1"/>
          <p:nvPr/>
        </p:nvSpPr>
        <p:spPr>
          <a:xfrm>
            <a:off x="1218265" y="3699927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45209A-72EA-48AA-A02D-B286D9D91285}"/>
              </a:ext>
            </a:extLst>
          </p:cNvPr>
          <p:cNvSpPr txBox="1"/>
          <p:nvPr/>
        </p:nvSpPr>
        <p:spPr>
          <a:xfrm>
            <a:off x="1218265" y="1611113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</p:spTree>
    <p:extLst>
      <p:ext uri="{BB962C8B-B14F-4D97-AF65-F5344CB8AC3E}">
        <p14:creationId xmlns:p14="http://schemas.microsoft.com/office/powerpoint/2010/main" val="3538515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513BC6-E4F4-4047-AA57-381557BACC5C}"/>
              </a:ext>
            </a:extLst>
          </p:cNvPr>
          <p:cNvSpPr/>
          <p:nvPr/>
        </p:nvSpPr>
        <p:spPr>
          <a:xfrm>
            <a:off x="3500882" y="1059873"/>
            <a:ext cx="5478100" cy="3633442"/>
          </a:xfrm>
          <a:prstGeom prst="rect">
            <a:avLst/>
          </a:prstGeom>
          <a:pattFill prst="divo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38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0B074C23-43C6-4FEA-86C1-A70DB34A37FA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결론 및 제언</a:t>
            </a:r>
            <a:endParaRPr lang="en-US" altLang="ko-KR" sz="2000" dirty="0"/>
          </a:p>
        </p:txBody>
      </p:sp>
      <p:pic>
        <p:nvPicPr>
          <p:cNvPr id="1026" name="Picture 2" descr="일코노미&amp;#39;가 바꾼 유통·식품업계 풍경… 소포장 제품 &amp;#39;봇물&amp;#39;-국민일보">
            <a:extLst>
              <a:ext uri="{FF2B5EF4-FFF2-40B4-BE49-F238E27FC236}">
                <a16:creationId xmlns:a16="http://schemas.microsoft.com/office/drawing/2014/main" id="{3E609E63-6201-4317-BCB4-418FF29E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2" y="1703818"/>
            <a:ext cx="2665841" cy="20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2576FB-1905-4161-AB48-0ACAC5E6FE61}"/>
              </a:ext>
            </a:extLst>
          </p:cNvPr>
          <p:cNvSpPr txBox="1"/>
          <p:nvPr/>
        </p:nvSpPr>
        <p:spPr>
          <a:xfrm>
            <a:off x="3976255" y="1497249"/>
            <a:ext cx="45273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i="1" dirty="0">
                <a:latin typeface="+mn-ea"/>
                <a:ea typeface="+mn-ea"/>
              </a:rPr>
              <a:t>“</a:t>
            </a:r>
            <a:r>
              <a:rPr lang="ko-KR" altLang="en-US" sz="1600" i="1" dirty="0">
                <a:latin typeface="+mn-ea"/>
                <a:ea typeface="+mn-ea"/>
              </a:rPr>
              <a:t>폐기되는 음식물을 줄이는 효과적인 방법은</a:t>
            </a:r>
            <a:br>
              <a:rPr lang="en-US" altLang="ko-KR" sz="1600" i="1" dirty="0">
                <a:latin typeface="+mn-ea"/>
                <a:ea typeface="+mn-ea"/>
              </a:rPr>
            </a:br>
            <a:r>
              <a:rPr lang="ko-KR" altLang="en-US" sz="1600" i="1" dirty="0">
                <a:latin typeface="+mn-ea"/>
                <a:ea typeface="+mn-ea"/>
              </a:rPr>
              <a:t> </a:t>
            </a:r>
            <a:r>
              <a:rPr lang="en-US" altLang="ko-KR" sz="1600" i="1" dirty="0">
                <a:latin typeface="+mn-ea"/>
                <a:ea typeface="+mn-ea"/>
              </a:rPr>
              <a:t>1~2</a:t>
            </a:r>
            <a:r>
              <a:rPr lang="ko-KR" altLang="en-US" sz="1600" i="1" dirty="0">
                <a:latin typeface="+mn-ea"/>
                <a:ea typeface="+mn-ea"/>
              </a:rPr>
              <a:t>인 가구를 위한 </a:t>
            </a:r>
            <a:r>
              <a:rPr lang="ko-KR" altLang="en-US" sz="1600" i="1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소포장</a:t>
            </a:r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제품 판매</a:t>
            </a:r>
            <a:r>
              <a:rPr lang="ko-KR" altLang="en-US" sz="1600" i="1" dirty="0">
                <a:latin typeface="+mn-ea"/>
                <a:ea typeface="+mn-ea"/>
              </a:rPr>
              <a:t>가 </a:t>
            </a:r>
            <a:endParaRPr lang="en-US" altLang="ko-KR" sz="1600" i="1" dirty="0">
              <a:latin typeface="+mn-ea"/>
              <a:ea typeface="+mn-ea"/>
            </a:endParaRPr>
          </a:p>
          <a:p>
            <a:pPr algn="ctr"/>
            <a:r>
              <a:rPr lang="en-US" altLang="ko-KR" sz="1600" i="1" dirty="0">
                <a:latin typeface="+mn-ea"/>
                <a:ea typeface="+mn-ea"/>
              </a:rPr>
              <a:t>38%</a:t>
            </a:r>
            <a:r>
              <a:rPr lang="ko-KR" altLang="en-US" sz="1600" i="1" dirty="0">
                <a:latin typeface="+mn-ea"/>
                <a:ea typeface="+mn-ea"/>
              </a:rPr>
              <a:t>로 가장 많았다</a:t>
            </a:r>
            <a:r>
              <a:rPr lang="en-US" altLang="ko-KR" sz="1600" i="1" dirty="0">
                <a:latin typeface="+mn-ea"/>
                <a:ea typeface="+mn-ea"/>
              </a:rPr>
              <a:t>.＂</a:t>
            </a:r>
            <a:endParaRPr lang="ko-KR" altLang="en-US" sz="1600" i="1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7BC5C-2D1C-4A8C-9029-F3E47639D7DA}"/>
              </a:ext>
            </a:extLst>
          </p:cNvPr>
          <p:cNvSpPr txBox="1"/>
          <p:nvPr/>
        </p:nvSpPr>
        <p:spPr>
          <a:xfrm>
            <a:off x="3976255" y="1130930"/>
            <a:ext cx="45273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가정계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폐기물 발생 실태조사 연구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전태완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2012) -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국내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100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가구 모니터링 결과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2AB36-16BE-4318-A7DF-E50620ED4B50}"/>
              </a:ext>
            </a:extLst>
          </p:cNvPr>
          <p:cNvSpPr txBox="1"/>
          <p:nvPr/>
        </p:nvSpPr>
        <p:spPr>
          <a:xfrm>
            <a:off x="3914915" y="2999494"/>
            <a:ext cx="465003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유동인구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Feature Importance 3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–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, 4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- 50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대 여성 페르소나를 가정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: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atinLnBrk="1"/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제주도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노형동에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거주하는 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50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대 가정주부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김하르방씨는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코로나로 인해 다같이 함께하는 </a:t>
            </a:r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atinLnBrk="1"/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가정 식사를 준비하면서 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대 여성 딸과 함께 마트에 방문하였다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  <a:p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외식을 대체할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평소 집에서 자주 해 먹지 않는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식자재를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고르다보니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다양한 종류의 재료를 구비하려 한다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대부분 대용량의 식자재였지만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나중에 먹을 것이라는 막연한 확신을 가지고 모두 구매하였다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.”</a:t>
            </a:r>
          </a:p>
          <a:p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남은 음식물은 냉장고에 오래 보관되었다가 버려졌다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A5D94-6BC4-42A4-BEC0-41EFE2CADB14}"/>
              </a:ext>
            </a:extLst>
          </p:cNvPr>
          <p:cNvSpPr txBox="1"/>
          <p:nvPr/>
        </p:nvSpPr>
        <p:spPr>
          <a:xfrm>
            <a:off x="3976255" y="2476484"/>
            <a:ext cx="4527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냉장고 내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외 </a:t>
            </a:r>
            <a:r>
              <a:rPr lang="ko-KR" altLang="en-US" sz="10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보관량으로는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평균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55.0 kg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음식물을 보관하고 있으며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</a:t>
            </a:r>
          </a:p>
          <a:p>
            <a:pPr latinLnBrk="1"/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이 중에서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6.0%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버려지는 것으로 나타났다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.”</a:t>
            </a:r>
            <a:endParaRPr lang="ko-KR" altLang="en-US" sz="10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72C6A526-1EA4-411B-8D98-62AC8D8C14F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3-1. </a:t>
            </a:r>
            <a:r>
              <a:rPr lang="ko-KR" altLang="en-US" sz="1800" dirty="0"/>
              <a:t>마트 </a:t>
            </a:r>
            <a:r>
              <a:rPr lang="ko-KR" altLang="en-US" sz="1800" dirty="0" err="1"/>
              <a:t>소포장</a:t>
            </a:r>
            <a:r>
              <a:rPr lang="en-US" altLang="ko-KR" sz="1800" dirty="0"/>
              <a:t> – 1</a:t>
            </a:r>
            <a:r>
              <a:rPr lang="ko-KR" altLang="en-US" sz="1800" dirty="0"/>
              <a:t>인 가구와 </a:t>
            </a:r>
            <a:r>
              <a:rPr lang="en-US" altLang="ko-KR" sz="1800" dirty="0"/>
              <a:t>50</a:t>
            </a:r>
            <a:r>
              <a:rPr lang="ko-KR" altLang="en-US" sz="1800" dirty="0"/>
              <a:t>대 여성을 중심으로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3EE65-F244-4F6D-B42C-DA73ED8F8AE4}"/>
              </a:ext>
            </a:extLst>
          </p:cNvPr>
          <p:cNvSpPr txBox="1"/>
          <p:nvPr/>
        </p:nvSpPr>
        <p:spPr>
          <a:xfrm>
            <a:off x="0" y="4874294"/>
            <a:ext cx="9701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이미지 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이마트</a:t>
            </a:r>
          </a:p>
        </p:txBody>
      </p:sp>
    </p:spTree>
    <p:extLst>
      <p:ext uri="{BB962C8B-B14F-4D97-AF65-F5344CB8AC3E}">
        <p14:creationId xmlns:p14="http://schemas.microsoft.com/office/powerpoint/2010/main" val="14851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39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0B074C23-43C6-4FEA-86C1-A70DB34A37FA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결론 및 제언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E1F65D1-B549-40B6-A133-826F4B91838A}"/>
              </a:ext>
            </a:extLst>
          </p:cNvPr>
          <p:cNvSpPr txBox="1">
            <a:spLocks/>
          </p:cNvSpPr>
          <p:nvPr/>
        </p:nvSpPr>
        <p:spPr>
          <a:xfrm>
            <a:off x="177975" y="517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 </a:t>
            </a:r>
            <a:endParaRPr lang="ko-KR" alt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3C5D3D-80A9-417D-910D-4152C8DFF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t="7726" r="2314" b="3239"/>
          <a:stretch/>
        </p:blipFill>
        <p:spPr bwMode="auto">
          <a:xfrm>
            <a:off x="5294910" y="1199819"/>
            <a:ext cx="3018864" cy="283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CD732A-2813-4B96-A153-77E15BE38F2E}"/>
              </a:ext>
            </a:extLst>
          </p:cNvPr>
          <p:cNvSpPr txBox="1"/>
          <p:nvPr/>
        </p:nvSpPr>
        <p:spPr>
          <a:xfrm>
            <a:off x="1058837" y="4345828"/>
            <a:ext cx="1383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  <a:ea typeface="+mn-ea"/>
              </a:rPr>
              <a:t>서울시 신림동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856D2-1924-4253-84A5-47311A8799BB}"/>
              </a:ext>
            </a:extLst>
          </p:cNvPr>
          <p:cNvSpPr txBox="1"/>
          <p:nvPr/>
        </p:nvSpPr>
        <p:spPr>
          <a:xfrm>
            <a:off x="2671449" y="4382644"/>
            <a:ext cx="1186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6CB58B-2451-4D5E-943F-55025BB188EC}"/>
              </a:ext>
            </a:extLst>
          </p:cNvPr>
          <p:cNvSpPr txBox="1"/>
          <p:nvPr/>
        </p:nvSpPr>
        <p:spPr>
          <a:xfrm>
            <a:off x="2610970" y="4345861"/>
            <a:ext cx="20862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  <a:ea typeface="+mn-ea"/>
              </a:rPr>
              <a:t>노형동</a:t>
            </a:r>
            <a:endParaRPr lang="en-US" altLang="ko-KR" sz="1000" dirty="0">
              <a:latin typeface="+mn-ea"/>
              <a:ea typeface="+mn-ea"/>
            </a:endParaRPr>
          </a:p>
          <a:p>
            <a:pPr algn="ctr"/>
            <a:endParaRPr lang="en-US" altLang="ko-KR" sz="300" dirty="0">
              <a:latin typeface="+mn-ea"/>
              <a:ea typeface="+mn-ea"/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제주도 </a:t>
            </a:r>
            <a:r>
              <a:rPr lang="ko-KR" altLang="en-US" sz="8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배달량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&amp; 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배출량 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8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E967F8-F0A5-4272-829C-531A047446F6}"/>
              </a:ext>
            </a:extLst>
          </p:cNvPr>
          <p:cNvGrpSpPr/>
          <p:nvPr/>
        </p:nvGrpSpPr>
        <p:grpSpPr>
          <a:xfrm>
            <a:off x="865539" y="1052539"/>
            <a:ext cx="1774498" cy="3268550"/>
            <a:chOff x="611201" y="1144745"/>
            <a:chExt cx="1774498" cy="31715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1882D3-8CFD-4C78-B10A-179BA1EF1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87" b="11325"/>
            <a:stretch/>
          </p:blipFill>
          <p:spPr>
            <a:xfrm>
              <a:off x="611201" y="1144745"/>
              <a:ext cx="1774498" cy="317156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6AD1D0-5C82-44A4-9EAE-B75C802FFB7C}"/>
                </a:ext>
              </a:extLst>
            </p:cNvPr>
            <p:cNvSpPr/>
            <p:nvPr/>
          </p:nvSpPr>
          <p:spPr>
            <a:xfrm>
              <a:off x="865539" y="1144745"/>
              <a:ext cx="746876" cy="147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C1F6FD-E333-4133-AD45-82A86EBE590C}"/>
              </a:ext>
            </a:extLst>
          </p:cNvPr>
          <p:cNvGrpSpPr/>
          <p:nvPr/>
        </p:nvGrpSpPr>
        <p:grpSpPr>
          <a:xfrm>
            <a:off x="2809457" y="997643"/>
            <a:ext cx="1689286" cy="3284373"/>
            <a:chOff x="2671449" y="1095437"/>
            <a:chExt cx="1689286" cy="328437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E80A7D-4E86-493B-B6D1-242B22BA8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525" b="4635"/>
            <a:stretch/>
          </p:blipFill>
          <p:spPr>
            <a:xfrm>
              <a:off x="2671449" y="1095437"/>
              <a:ext cx="1689286" cy="328437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CF29DF-0679-48D5-AE52-02240FAE6B86}"/>
                </a:ext>
              </a:extLst>
            </p:cNvPr>
            <p:cNvSpPr/>
            <p:nvPr/>
          </p:nvSpPr>
          <p:spPr>
            <a:xfrm>
              <a:off x="2697857" y="1144745"/>
              <a:ext cx="746876" cy="147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0D354EE-A496-4A1F-B283-4126D6B26B9E}"/>
              </a:ext>
            </a:extLst>
          </p:cNvPr>
          <p:cNvSpPr txBox="1"/>
          <p:nvPr/>
        </p:nvSpPr>
        <p:spPr>
          <a:xfrm>
            <a:off x="5519326" y="4282016"/>
            <a:ext cx="257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accent1"/>
                </a:solidFill>
                <a:latin typeface="+mn-ea"/>
                <a:ea typeface="+mn-ea"/>
              </a:rPr>
              <a:t>“</a:t>
            </a:r>
            <a:r>
              <a:rPr lang="ko-KR" altLang="en-US" i="1" dirty="0">
                <a:solidFill>
                  <a:schemeClr val="accent1"/>
                </a:solidFill>
                <a:latin typeface="+mn-ea"/>
                <a:ea typeface="+mn-ea"/>
              </a:rPr>
              <a:t>추가적인 비즈니스 가치 창출</a:t>
            </a:r>
            <a:r>
              <a:rPr lang="en-US" altLang="ko-KR" i="1" dirty="0">
                <a:solidFill>
                  <a:schemeClr val="accent1"/>
                </a:solidFill>
                <a:latin typeface="+mn-ea"/>
                <a:ea typeface="+mn-ea"/>
              </a:rPr>
              <a:t>”</a:t>
            </a:r>
            <a:endParaRPr lang="ko-KR" altLang="en-US" i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5" name="Google Shape;84;p16">
            <a:extLst>
              <a:ext uri="{FF2B5EF4-FFF2-40B4-BE49-F238E27FC236}">
                <a16:creationId xmlns:a16="http://schemas.microsoft.com/office/drawing/2014/main" id="{61D8391D-3C78-4092-97F7-C6D7DB3C2F0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3-2. </a:t>
            </a:r>
            <a:r>
              <a:rPr lang="ko-KR" altLang="en-US" sz="1800" dirty="0"/>
              <a:t>배달 앱 </a:t>
            </a:r>
            <a:r>
              <a:rPr lang="en-US" altLang="ko-KR" sz="1800" dirty="0"/>
              <a:t>1</a:t>
            </a:r>
            <a:r>
              <a:rPr lang="ko-KR" altLang="en-US" sz="1800" dirty="0"/>
              <a:t>인분 서비스 추가 확대 </a:t>
            </a:r>
            <a:r>
              <a:rPr lang="en-US" altLang="ko-KR" sz="1800" dirty="0"/>
              <a:t>– </a:t>
            </a:r>
            <a:r>
              <a:rPr lang="ko-KR" altLang="en-US" sz="1800" dirty="0"/>
              <a:t>노형동을 중심으로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9E2CC0-7021-4C66-8E45-E0C0B4C27FA9}"/>
              </a:ext>
            </a:extLst>
          </p:cNvPr>
          <p:cNvCxnSpPr/>
          <p:nvPr/>
        </p:nvCxnSpPr>
        <p:spPr>
          <a:xfrm>
            <a:off x="5009034" y="1057096"/>
            <a:ext cx="0" cy="3287834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0030E-A27B-4767-AE7E-882B5F147A76}"/>
              </a:ext>
            </a:extLst>
          </p:cNvPr>
          <p:cNvSpPr txBox="1"/>
          <p:nvPr/>
        </p:nvSpPr>
        <p:spPr>
          <a:xfrm>
            <a:off x="0" y="4874294"/>
            <a:ext cx="11657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이미지 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배달의 민족</a:t>
            </a:r>
          </a:p>
        </p:txBody>
      </p:sp>
    </p:spTree>
    <p:extLst>
      <p:ext uri="{BB962C8B-B14F-4D97-AF65-F5344CB8AC3E}">
        <p14:creationId xmlns:p14="http://schemas.microsoft.com/office/powerpoint/2010/main" val="762038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177975" y="136425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ts val="2040"/>
              <a:buAutoNum type="arabicPeriod"/>
            </a:pPr>
            <a:r>
              <a:rPr lang="ko" sz="2000" dirty="0"/>
              <a:t>프로젝트 개요</a:t>
            </a:r>
            <a:endParaRPr sz="1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49F97B-9EB4-45EA-8988-86A05C175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C98AA76F-FF42-4C64-8511-FB84FF106C23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프로젝트 기획 배경 및 목표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11FB16-AB48-4FEF-96FC-E1ECFACA0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" t="17595" r="2572" b="4796"/>
          <a:stretch/>
        </p:blipFill>
        <p:spPr>
          <a:xfrm>
            <a:off x="747079" y="2015675"/>
            <a:ext cx="2381297" cy="15025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22F79C-C9B4-4512-9EF1-1D3DCC233F0B}"/>
              </a:ext>
            </a:extLst>
          </p:cNvPr>
          <p:cNvSpPr txBox="1"/>
          <p:nvPr/>
        </p:nvSpPr>
        <p:spPr>
          <a:xfrm>
            <a:off x="3095427" y="977818"/>
            <a:ext cx="298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제주도 쓰레기 배출 현황</a:t>
            </a:r>
            <a:r>
              <a:rPr lang="en-US" altLang="ko-KR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118EC7-9553-4C3D-927C-A976D8BBD5B7}"/>
              </a:ext>
            </a:extLst>
          </p:cNvPr>
          <p:cNvSpPr txBox="1"/>
          <p:nvPr/>
        </p:nvSpPr>
        <p:spPr>
          <a:xfrm>
            <a:off x="1325141" y="4335237"/>
            <a:ext cx="6493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배출량 예측 및 감축 방안 제시 필요</a:t>
            </a:r>
            <a:endParaRPr lang="en-US" altLang="ko-KR" sz="2000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817A-3735-4868-AA37-F3D7DB589CF1}"/>
              </a:ext>
            </a:extLst>
          </p:cNvPr>
          <p:cNvGrpSpPr/>
          <p:nvPr/>
        </p:nvGrpSpPr>
        <p:grpSpPr>
          <a:xfrm>
            <a:off x="6193162" y="2009868"/>
            <a:ext cx="1926610" cy="1676845"/>
            <a:chOff x="1184850" y="1511758"/>
            <a:chExt cx="2405611" cy="236731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5ECB63A-D318-4D09-903A-CA260080D02A}"/>
                </a:ext>
              </a:extLst>
            </p:cNvPr>
            <p:cNvGrpSpPr/>
            <p:nvPr/>
          </p:nvGrpSpPr>
          <p:grpSpPr>
            <a:xfrm>
              <a:off x="1184850" y="1511758"/>
              <a:ext cx="2405611" cy="2367319"/>
              <a:chOff x="1728566" y="2552084"/>
              <a:chExt cx="2405611" cy="236731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FA979AE-C16E-49C8-963D-8ECA433C1F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564" b="1043"/>
              <a:stretch/>
            </p:blipFill>
            <p:spPr>
              <a:xfrm>
                <a:off x="2197338" y="2552084"/>
                <a:ext cx="1936839" cy="236731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FA1AA8F-1A74-4B4B-A589-3326AAD41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335"/>
              <a:stretch/>
            </p:blipFill>
            <p:spPr>
              <a:xfrm>
                <a:off x="1728566" y="2552084"/>
                <a:ext cx="511087" cy="2024844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ED17B-E461-4672-9C68-0B10631E9DAE}"/>
                </a:ext>
              </a:extLst>
            </p:cNvPr>
            <p:cNvSpPr txBox="1"/>
            <p:nvPr/>
          </p:nvSpPr>
          <p:spPr>
            <a:xfrm>
              <a:off x="2044394" y="3536603"/>
              <a:ext cx="1209336" cy="2389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latin typeface="+mn-ea"/>
                  <a:ea typeface="+mn-ea"/>
                </a:rPr>
                <a:t>연도별 음식물 쓰레기 배출량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C451E3-7269-4535-B478-EB84539402BB}"/>
              </a:ext>
            </a:extLst>
          </p:cNvPr>
          <p:cNvGrpSpPr/>
          <p:nvPr/>
        </p:nvGrpSpPr>
        <p:grpSpPr>
          <a:xfrm>
            <a:off x="645158" y="1501871"/>
            <a:ext cx="7853685" cy="385870"/>
            <a:chOff x="703241" y="1501871"/>
            <a:chExt cx="7853685" cy="3858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EBE8BB-E520-4702-8E1E-3F3BFA67AA1F}"/>
                </a:ext>
              </a:extLst>
            </p:cNvPr>
            <p:cNvGrpSpPr/>
            <p:nvPr/>
          </p:nvGrpSpPr>
          <p:grpSpPr>
            <a:xfrm>
              <a:off x="703241" y="1501871"/>
              <a:ext cx="2476386" cy="385870"/>
              <a:chOff x="703241" y="1501871"/>
              <a:chExt cx="2476386" cy="38587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3B383CA-D1DB-4564-AAFD-D5D477A3E7EB}"/>
                  </a:ext>
                </a:extLst>
              </p:cNvPr>
              <p:cNvSpPr/>
              <p:nvPr/>
            </p:nvSpPr>
            <p:spPr>
              <a:xfrm>
                <a:off x="703241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111F7-FE1D-4BCF-BD09-3EF87CE2E394}"/>
                  </a:ext>
                </a:extLst>
              </p:cNvPr>
              <p:cNvSpPr txBox="1"/>
              <p:nvPr/>
            </p:nvSpPr>
            <p:spPr>
              <a:xfrm>
                <a:off x="717200" y="1556307"/>
                <a:ext cx="24192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생활폐기물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1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인당 배출량 </a:t>
                </a:r>
                <a:r>
                  <a:rPr lang="ko-KR" altLang="en-US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전국 </a:t>
                </a:r>
                <a:r>
                  <a:rPr lang="en-US" altLang="ko-KR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1</a:t>
                </a:r>
                <a:r>
                  <a:rPr lang="ko-KR" altLang="en-US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위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F9A9FA9-7DC5-4878-BADD-C24019E4EAE4}"/>
                </a:ext>
              </a:extLst>
            </p:cNvPr>
            <p:cNvGrpSpPr/>
            <p:nvPr/>
          </p:nvGrpSpPr>
          <p:grpSpPr>
            <a:xfrm>
              <a:off x="3391890" y="1501871"/>
              <a:ext cx="2476386" cy="385870"/>
              <a:chOff x="3401884" y="1501871"/>
              <a:chExt cx="2476386" cy="38587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398D26DE-853F-493E-9B9A-1AE5C4CDA8FF}"/>
                  </a:ext>
                </a:extLst>
              </p:cNvPr>
              <p:cNvSpPr/>
              <p:nvPr/>
            </p:nvSpPr>
            <p:spPr>
              <a:xfrm>
                <a:off x="3401884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A89CB-3464-4738-B2AF-8262734822EA}"/>
                  </a:ext>
                </a:extLst>
              </p:cNvPr>
              <p:cNvSpPr txBox="1"/>
              <p:nvPr/>
            </p:nvSpPr>
            <p:spPr>
              <a:xfrm>
                <a:off x="3629541" y="1556307"/>
                <a:ext cx="20890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음식물 쓰레기 처리 시설 문제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64D3EBB-6B02-4314-8452-8DA48FE520B9}"/>
                </a:ext>
              </a:extLst>
            </p:cNvPr>
            <p:cNvGrpSpPr/>
            <p:nvPr/>
          </p:nvGrpSpPr>
          <p:grpSpPr>
            <a:xfrm>
              <a:off x="6080540" y="1501871"/>
              <a:ext cx="2476386" cy="385870"/>
              <a:chOff x="6080540" y="1501871"/>
              <a:chExt cx="2476386" cy="38587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CE8120-9967-4C4F-A61E-886027001441}"/>
                  </a:ext>
                </a:extLst>
              </p:cNvPr>
              <p:cNvSpPr/>
              <p:nvPr/>
            </p:nvSpPr>
            <p:spPr>
              <a:xfrm>
                <a:off x="6080540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DF9A85-9BA6-42D0-8BF8-03B005DB5CEE}"/>
                  </a:ext>
                </a:extLst>
              </p:cNvPr>
              <p:cNvSpPr txBox="1"/>
              <p:nvPr/>
            </p:nvSpPr>
            <p:spPr>
              <a:xfrm>
                <a:off x="6202081" y="1556307"/>
                <a:ext cx="2233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음식물 쓰레기 배출량 매년 증가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077D941-A432-4876-969D-65FF888C9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132" y="1942797"/>
            <a:ext cx="2351417" cy="1097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7B2944-2BA6-4A4E-8F83-B460A419F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379" y="3149963"/>
            <a:ext cx="2388116" cy="381358"/>
          </a:xfrm>
          <a:prstGeom prst="rect">
            <a:avLst/>
          </a:prstGeom>
        </p:spPr>
      </p:pic>
      <p:sp>
        <p:nvSpPr>
          <p:cNvPr id="29" name="그래픽 1">
            <a:extLst>
              <a:ext uri="{FF2B5EF4-FFF2-40B4-BE49-F238E27FC236}">
                <a16:creationId xmlns:a16="http://schemas.microsoft.com/office/drawing/2014/main" id="{9C404229-01D5-49B2-A8FC-F02B7C28D17A}"/>
              </a:ext>
            </a:extLst>
          </p:cNvPr>
          <p:cNvSpPr/>
          <p:nvPr/>
        </p:nvSpPr>
        <p:spPr>
          <a:xfrm flipV="1">
            <a:off x="1552416" y="3669953"/>
            <a:ext cx="6368695" cy="541627"/>
          </a:xfrm>
          <a:custGeom>
            <a:avLst/>
            <a:gdLst>
              <a:gd name="connsiteX0" fmla="*/ 3429000 w 3429000"/>
              <a:gd name="connsiteY0" fmla="*/ 771525 h 771525"/>
              <a:gd name="connsiteX1" fmla="*/ 2057400 w 3429000"/>
              <a:gd name="connsiteY1" fmla="*/ 257175 h 771525"/>
              <a:gd name="connsiteX2" fmla="*/ 2400300 w 3429000"/>
              <a:gd name="connsiteY2" fmla="*/ 257175 h 771525"/>
              <a:gd name="connsiteX3" fmla="*/ 1714500 w 3429000"/>
              <a:gd name="connsiteY3" fmla="*/ 0 h 771525"/>
              <a:gd name="connsiteX4" fmla="*/ 1028700 w 3429000"/>
              <a:gd name="connsiteY4" fmla="*/ 257175 h 771525"/>
              <a:gd name="connsiteX5" fmla="*/ 1371600 w 3429000"/>
              <a:gd name="connsiteY5" fmla="*/ 257175 h 771525"/>
              <a:gd name="connsiteX6" fmla="*/ 0 w 3429000"/>
              <a:gd name="connsiteY6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771525">
                <a:moveTo>
                  <a:pt x="3429000" y="771525"/>
                </a:moveTo>
                <a:cubicBezTo>
                  <a:pt x="2314575" y="600075"/>
                  <a:pt x="2057400" y="257175"/>
                  <a:pt x="2057400" y="257175"/>
                </a:cubicBezTo>
                <a:lnTo>
                  <a:pt x="2400300" y="257175"/>
                </a:lnTo>
                <a:lnTo>
                  <a:pt x="1714500" y="0"/>
                </a:lnTo>
                <a:lnTo>
                  <a:pt x="1028700" y="257175"/>
                </a:lnTo>
                <a:lnTo>
                  <a:pt x="1371600" y="257175"/>
                </a:lnTo>
                <a:cubicBezTo>
                  <a:pt x="1371600" y="257175"/>
                  <a:pt x="1114425" y="600075"/>
                  <a:pt x="0" y="771525"/>
                </a:cubicBezTo>
              </a:path>
            </a:pathLst>
          </a:custGeom>
          <a:gradFill>
            <a:gsLst>
              <a:gs pos="89381">
                <a:schemeClr val="accent3"/>
              </a:gs>
              <a:gs pos="26550">
                <a:schemeClr val="accent3">
                  <a:alpha val="34000"/>
                </a:schemeClr>
              </a:gs>
              <a:gs pos="76106">
                <a:schemeClr val="accent3">
                  <a:alpha val="8000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accent3">
                  <a:alpha val="50000"/>
                </a:schemeClr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BD2563-9977-4D8A-90F8-98C1904E5851}"/>
              </a:ext>
            </a:extLst>
          </p:cNvPr>
          <p:cNvCxnSpPr/>
          <p:nvPr/>
        </p:nvCxnSpPr>
        <p:spPr>
          <a:xfrm>
            <a:off x="3521961" y="2359959"/>
            <a:ext cx="2089033" cy="0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C6A5BEC-BEFB-4625-9DFF-07E3D92D36C0}"/>
              </a:ext>
            </a:extLst>
          </p:cNvPr>
          <p:cNvCxnSpPr/>
          <p:nvPr/>
        </p:nvCxnSpPr>
        <p:spPr>
          <a:xfrm>
            <a:off x="4485472" y="3340642"/>
            <a:ext cx="885955" cy="0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D632F-D4DC-450A-82F1-FE25CE733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40</a:t>
            </a:fld>
            <a:endParaRPr lang="ko" altLang="en-US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5EBE1F9D-FCAC-46A4-9701-D1A23EA7F82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4"/>
            </a:pPr>
            <a:r>
              <a:rPr lang="ko-KR" altLang="en-US" sz="2000" dirty="0"/>
              <a:t>후기 및 </a:t>
            </a:r>
            <a:r>
              <a:rPr lang="ko-KR" altLang="en-US" sz="2000" dirty="0" err="1"/>
              <a:t>느낀점</a:t>
            </a:r>
            <a:endParaRPr lang="en-US" altLang="ko-KR" sz="20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81BCAA9-78F5-41ED-9120-B0D896CC9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97260"/>
              </p:ext>
            </p:extLst>
          </p:nvPr>
        </p:nvGraphicFramePr>
        <p:xfrm>
          <a:off x="1015253" y="860612"/>
          <a:ext cx="7409329" cy="3792438"/>
        </p:xfrm>
        <a:graphic>
          <a:graphicData uri="http://schemas.openxmlformats.org/drawingml/2006/table">
            <a:tbl>
              <a:tblPr firstRow="1" bandRow="1"/>
              <a:tblGrid>
                <a:gridCol w="757791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6651538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899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윤보람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데이터를 가공하고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EDA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와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머신러닝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분석을 통해 인사이트를 도출해보는 첫 프로젝트라서 굉장히 뜻깊었던 시간이었다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부족한 부분도 많았지만 팀원들과 서로 도와가며 어려움을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헤쳐나갈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수 있었고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모두들 프로젝트에 적극적으로 참여하는 모습에서 힘을 얻을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누가 더 열심히 했다고 할 수 없을 정도로 팀워크가 너무 좋아서 팀원들에게 고마웠고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아마 가장 기억에 남는 프로젝트가 될 것 같다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분석을 하면서 실력이 조금씩 느는 것을 느꼈고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앞으로도 꾸준히 시간을 들여서 배우고 익히는 시간을 가져야 할 것 같다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다양한 걸 시도해볼 수 있어서 좋았다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2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 동안 팀원들끼리 서로 모르는 것을 알려주고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배울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프로젝트를 할 때마다 항상 아직도 많이 부족하다는 생각을 하는데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이번 프로젝트를 진행하면서 기초적인 부분부터 하나씩 홀로 또는 팀원들과 함께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도전하다보니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스스로도 실력이 조금은 향상된 것 같아서 뿌듯하다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한편으로는 수업을 듣는 게 전부가 아니라 복습의 중요성과 다양한 경험을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쌓아야겠다는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것을 뼈저리게 느끼기도 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이를 계기로 앞으로도 열심히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공부해야지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!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박형준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모두가 공감 할 수 있는 음식물 쓰레기 문제에 대해서 실전적으로 분석을 해 볼 수 있는 기회가 되어 큰 동기부여를 가지고 진행할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또한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기술적으로는 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하면서 데이터프레임을 유연하게 다루는 연습을 해볼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한편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인사이트를 발굴해보는 과정에서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직관과는 다른 결과를 도출하며 전략 구상에 있어 데이터 분석의 필요성을 더욱 체감하게 된 계기가 되었다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장우창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Feature</a:t>
                      </a:r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넣고 뺌에 따라 성능이 달라진다는 것을 이론적으론 알고 있었으나 이번 프로젝트를 통해 직접 겪어보니 </a:t>
                      </a:r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feature </a:t>
                      </a:r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선택의 중요성을 확실히 알게 되어 더 공부해야 할 필요성을 느꼈습니다</a:t>
                      </a:r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869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C36291A1-22A0-4960-9A1D-89DAB568F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199E746-A50B-4F39-B394-8530738E7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경청해 주셔서 감사합니다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9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E844A1-0092-41FA-8491-3F412E97D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4D10D5AB-D807-40D3-AC43-153AB9FED4B9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/>
              <a:t>프로젝트 개요</a:t>
            </a:r>
            <a:endParaRPr lang="ko-KR" altLang="en-US" sz="18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A2B7395D-FE52-4B45-B606-5C59FEBDCABE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프로젝트 기획 배경 및 목표</a:t>
            </a:r>
          </a:p>
        </p:txBody>
      </p:sp>
      <p:pic>
        <p:nvPicPr>
          <p:cNvPr id="7" name="그림 6" descr="텍스트, 실외, 빈이(가) 표시된 사진&#10;&#10;자동 생성된 설명">
            <a:extLst>
              <a:ext uri="{FF2B5EF4-FFF2-40B4-BE49-F238E27FC236}">
                <a16:creationId xmlns:a16="http://schemas.microsoft.com/office/drawing/2014/main" id="{385FF2E4-83DC-415A-A986-7B8397170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9"/>
          <a:stretch/>
        </p:blipFill>
        <p:spPr>
          <a:xfrm>
            <a:off x="1418695" y="1079370"/>
            <a:ext cx="3363546" cy="220397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그림 7" descr="텍스트, 표지판, 주차장이(가) 표시된 사진&#10;&#10;자동 생성된 설명">
            <a:extLst>
              <a:ext uri="{FF2B5EF4-FFF2-40B4-BE49-F238E27FC236}">
                <a16:creationId xmlns:a16="http://schemas.microsoft.com/office/drawing/2014/main" id="{2F3C42C5-C02C-476D-8A68-4950A62D1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761" y="1062349"/>
            <a:ext cx="2538277" cy="222099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77603-3752-44A5-AF0D-4BB78A713619}"/>
              </a:ext>
            </a:extLst>
          </p:cNvPr>
          <p:cNvSpPr txBox="1"/>
          <p:nvPr/>
        </p:nvSpPr>
        <p:spPr>
          <a:xfrm>
            <a:off x="5399187" y="4835483"/>
            <a:ext cx="34692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제주일보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삼성반도체이야기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(https://www.samsungsemiconstory.com/kr)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DB607-E8C5-439A-9B92-0A1ED1981968}"/>
              </a:ext>
            </a:extLst>
          </p:cNvPr>
          <p:cNvSpPr txBox="1"/>
          <p:nvPr/>
        </p:nvSpPr>
        <p:spPr>
          <a:xfrm>
            <a:off x="1546935" y="3540910"/>
            <a:ext cx="2957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제주 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전지역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RFID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를 활용한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배출 시스템 도입 완료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7D351-170B-455F-A1D6-B6D15B19BAF8}"/>
              </a:ext>
            </a:extLst>
          </p:cNvPr>
          <p:cNvSpPr txBox="1"/>
          <p:nvPr/>
        </p:nvSpPr>
        <p:spPr>
          <a:xfrm>
            <a:off x="2121424" y="4219847"/>
            <a:ext cx="4901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 주요요인 도출</a:t>
            </a: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36C6FB1-F3F5-4A3F-AB60-42AD09C6422C}"/>
              </a:ext>
            </a:extLst>
          </p:cNvPr>
          <p:cNvSpPr/>
          <p:nvPr/>
        </p:nvSpPr>
        <p:spPr>
          <a:xfrm>
            <a:off x="4688762" y="3650119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11950-DAD6-4509-90EC-AB1D5B66801F}"/>
              </a:ext>
            </a:extLst>
          </p:cNvPr>
          <p:cNvSpPr txBox="1"/>
          <p:nvPr/>
        </p:nvSpPr>
        <p:spPr>
          <a:xfrm>
            <a:off x="5230533" y="3525891"/>
            <a:ext cx="258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음식물 쓰레기 배출 데이터 구축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6FFD3-2E7C-495B-8D90-F032DDB747F6}"/>
              </a:ext>
            </a:extLst>
          </p:cNvPr>
          <p:cNvSpPr txBox="1"/>
          <p:nvPr/>
        </p:nvSpPr>
        <p:spPr>
          <a:xfrm>
            <a:off x="5230532" y="3802520"/>
            <a:ext cx="25807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일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 err="1">
                <a:solidFill>
                  <a:schemeClr val="bg2"/>
                </a:solidFill>
                <a:latin typeface="+mn-ea"/>
                <a:ea typeface="+mn-ea"/>
              </a:rPr>
              <a:t>행정동별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 배출건수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배출량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결제금액</a:t>
            </a:r>
            <a:endParaRPr lang="en-US" altLang="ko-KR" sz="1100" i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4472FA-0598-4FEF-8F26-6B76909553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</a:t>
            </a:fld>
            <a:endParaRPr lang="ko" altLang="en-US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F78CD11F-F786-4EB5-82A1-374B5EC0E51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/>
              <a:t>프로젝트 개요</a:t>
            </a:r>
            <a:endParaRPr lang="ko-KR" altLang="en-US" sz="1800" dirty="0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D42AAD75-F275-47D4-92BC-F10522BC6CC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구성원 및 역할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CF3BB9E-C69F-4B6C-AAED-33DAEB4DA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58069"/>
              </p:ext>
            </p:extLst>
          </p:nvPr>
        </p:nvGraphicFramePr>
        <p:xfrm>
          <a:off x="880783" y="985024"/>
          <a:ext cx="7398408" cy="3874993"/>
        </p:xfrm>
        <a:graphic>
          <a:graphicData uri="http://schemas.openxmlformats.org/drawingml/2006/table">
            <a:tbl>
              <a:tblPr firstRow="1" bandRow="1"/>
              <a:tblGrid>
                <a:gridCol w="90890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3320199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  <a:gridCol w="3169309">
                  <a:extLst>
                    <a:ext uri="{9D8B030D-6E8A-4147-A177-3AD203B41FA5}">
                      <a16:colId xmlns:a16="http://schemas.microsoft.com/office/drawing/2014/main" val="3635214629"/>
                    </a:ext>
                  </a:extLst>
                </a:gridCol>
              </a:tblGrid>
              <a:tr h="295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14957"/>
                  </a:ext>
                </a:extLst>
              </a:tr>
              <a:tr h="899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윤보람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융합 지성인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탄탄한 배경지식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꼼꼼함과 세심함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조장 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프로젝트 운영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및 인사이트 도출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분석 시각화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A to Z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형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만능 재주꾼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 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및 인사이트 도출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결과 시각화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박형준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호기심왕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타고난 진행 본능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샘솟는 비즈니스 아이디어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분석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결과 해석 및 인사이트 도출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장우창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재능 원석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거침없이 질주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눈보다 빠른 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및 결과 정리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8699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A634EC7-3147-4E59-829F-377AA8305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26" b="96118" l="10000" r="90000">
                        <a14:foregroundMark x1="48750" y1="8226" x2="48750" y2="8226"/>
                        <a14:foregroundMark x1="27656" y1="90758" x2="30469" y2="87431"/>
                        <a14:foregroundMark x1="38594" y1="80037" x2="36484" y2="86691"/>
                        <a14:foregroundMark x1="36484" y1="86691" x2="36484" y2="86691"/>
                        <a14:foregroundMark x1="38203" y1="91128" x2="41641" y2="83364"/>
                        <a14:foregroundMark x1="42031" y1="90481" x2="29453" y2="90758"/>
                        <a14:foregroundMark x1="32109" y1="82255" x2="23672" y2="89372"/>
                        <a14:foregroundMark x1="22344" y1="92976" x2="28594" y2="91774"/>
                        <a14:foregroundMark x1="26484" y1="82625" x2="26328" y2="82255"/>
                        <a14:foregroundMark x1="27813" y1="80776" x2="28047" y2="80129"/>
                        <a14:foregroundMark x1="55000" y1="79760" x2="59375" y2="88540"/>
                        <a14:foregroundMark x1="54453" y1="86969" x2="61719" y2="93346"/>
                        <a14:foregroundMark x1="62344" y1="80499" x2="64922" y2="89372"/>
                        <a14:foregroundMark x1="52969" y1="85860" x2="51250" y2="91867"/>
                        <a14:foregroundMark x1="57656" y1="94547" x2="61797" y2="94547"/>
                        <a14:foregroundMark x1="66250" y1="81793" x2="68047" y2="84196"/>
                        <a14:foregroundMark x1="71328" y1="92144" x2="71328" y2="92144"/>
                        <a14:foregroundMark x1="71016" y1="93993" x2="71016" y2="93993"/>
                        <a14:foregroundMark x1="68125" y1="95194" x2="68125" y2="95194"/>
                        <a14:foregroundMark x1="63281" y1="95841" x2="63281" y2="95841"/>
                        <a14:foregroundMark x1="59844" y1="96118" x2="59844" y2="96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3281" y="2209098"/>
            <a:ext cx="962475" cy="8135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D524B0-4536-48D1-9DD0-4D275FA4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250" l="10000" r="90000">
                        <a14:foregroundMark x1="41429" y1="72000" x2="41429" y2="87000"/>
                        <a14:foregroundMark x1="74143" y1="68500" x2="77429" y2="87750"/>
                        <a14:foregroundMark x1="81714" y1="77500" x2="83143" y2="89500"/>
                        <a14:foregroundMark x1="82714" y1="71250" x2="84857" y2="87000"/>
                        <a14:foregroundMark x1="84857" y1="87000" x2="78286" y2="96000"/>
                        <a14:foregroundMark x1="77857" y1="66750" x2="81000" y2="65500"/>
                        <a14:foregroundMark x1="83000" y1="66000" x2="84857" y2="78250"/>
                        <a14:foregroundMark x1="84000" y1="66750" x2="85286" y2="80000"/>
                        <a14:foregroundMark x1="84143" y1="65500" x2="85714" y2="83500"/>
                        <a14:foregroundMark x1="75857" y1="65750" x2="83429" y2="64500"/>
                        <a14:foregroundMark x1="82571" y1="64750" x2="82571" y2="64750"/>
                        <a14:foregroundMark x1="79714" y1="64750" x2="79714" y2="64750"/>
                        <a14:foregroundMark x1="79429" y1="64500" x2="79429" y2="64500"/>
                        <a14:foregroundMark x1="81857" y1="64500" x2="81857" y2="64500"/>
                        <a14:foregroundMark x1="72000" y1="66750" x2="71857" y2="65750"/>
                        <a14:foregroundMark x1="73000" y1="62000" x2="72000" y2="66250"/>
                        <a14:foregroundMark x1="40286" y1="71250" x2="40143" y2="88500"/>
                        <a14:foregroundMark x1="38286" y1="91000" x2="38429" y2="77000"/>
                        <a14:foregroundMark x1="38429" y1="70500" x2="38143" y2="76000"/>
                        <a14:foregroundMark x1="38000" y1="69750" x2="41143" y2="68750"/>
                        <a14:foregroundMark x1="40143" y1="68000" x2="37714" y2="68500"/>
                        <a14:foregroundMark x1="37143" y1="68750" x2="37143" y2="68750"/>
                        <a14:foregroundMark x1="37143" y1="74500" x2="37143" y2="74500"/>
                        <a14:foregroundMark x1="37143" y1="70250" x2="37143" y2="70250"/>
                        <a14:foregroundMark x1="36857" y1="90750" x2="37143" y2="95750"/>
                        <a14:foregroundMark x1="37429" y1="97250" x2="37143" y2="97000"/>
                        <a14:foregroundMark x1="36857" y1="96250" x2="36857" y2="96250"/>
                        <a14:foregroundMark x1="36857" y1="95500" x2="36857" y2="95500"/>
                        <a14:foregroundMark x1="48857" y1="21250" x2="48857" y2="21250"/>
                        <a14:foregroundMark x1="50857" y1="18500" x2="50857" y2="18500"/>
                        <a14:foregroundMark x1="52571" y1="17500" x2="52571" y2="17500"/>
                        <a14:foregroundMark x1="49857" y1="18500" x2="49857" y2="18500"/>
                        <a14:foregroundMark x1="49143" y1="20000" x2="49143" y2="20000"/>
                        <a14:foregroundMark x1="49429" y1="19250" x2="48286" y2="25000"/>
                        <a14:foregroundMark x1="48989" y1="45250" x2="50571" y2="42250"/>
                        <a14:foregroundMark x1="48288" y1="46578" x2="48989" y2="45250"/>
                        <a14:foregroundMark x1="47934" y1="47250" x2="48119" y2="46899"/>
                        <a14:foregroundMark x1="47143" y1="48750" x2="47934" y2="47250"/>
                        <a14:foregroundMark x1="62143" y1="37750" x2="62143" y2="37750"/>
                        <a14:foregroundMark x1="62143" y1="38500" x2="62143" y2="38500"/>
                        <a14:foregroundMark x1="62286" y1="38250" x2="62286" y2="38250"/>
                        <a14:foregroundMark x1="47000" y1="48750" x2="47000" y2="48750"/>
                        <a14:backgroundMark x1="49286" y1="38500" x2="50857" y2="36750"/>
                        <a14:backgroundMark x1="64286" y1="39750" x2="65571" y2="40250"/>
                        <a14:backgroundMark x1="47429" y1="45000" x2="46000" y2="46500"/>
                        <a14:backgroundMark x1="46286" y1="47250" x2="46286" y2="47250"/>
                        <a14:backgroundMark x1="47429" y1="45250" x2="47429" y2="45250"/>
                        <a14:backgroundMark x1="47714" y1="45000" x2="47429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1318" y="3911679"/>
            <a:ext cx="1659591" cy="9483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BFF9F2-F6A2-47E0-86EE-E1BB096DBA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50" b="98500" l="1556" r="94000">
                        <a14:foregroundMark x1="15111" y1="8750" x2="22889" y2="9750"/>
                        <a14:foregroundMark x1="29556" y1="3250" x2="29556" y2="3250"/>
                        <a14:foregroundMark x1="5556" y1="9750" x2="5556" y2="9750"/>
                        <a14:foregroundMark x1="1556" y1="11500" x2="1556" y2="11500"/>
                        <a14:foregroundMark x1="24667" y1="36250" x2="24667" y2="36250"/>
                        <a14:foregroundMark x1="22000" y1="33250" x2="27778" y2="41000"/>
                        <a14:foregroundMark x1="55111" y1="90250" x2="56667" y2="98250"/>
                        <a14:foregroundMark x1="82000" y1="90250" x2="86000" y2="98000"/>
                        <a14:foregroundMark x1="87556" y1="65250" x2="90667" y2="55500"/>
                        <a14:foregroundMark x1="94000" y1="52500" x2="94000" y2="52500"/>
                        <a14:foregroundMark x1="25556" y1="65000" x2="25556" y2="65000"/>
                        <a14:foregroundMark x1="46222" y1="98500" x2="46222" y2="98500"/>
                      </a14:backgroundRemoval>
                    </a14:imgEffect>
                  </a14:imgLayer>
                </a14:imgProps>
              </a:ext>
            </a:extLst>
          </a:blip>
          <a:srcRect l="902" t="1280" b="1030"/>
          <a:stretch/>
        </p:blipFill>
        <p:spPr>
          <a:xfrm>
            <a:off x="4038394" y="3118672"/>
            <a:ext cx="962474" cy="843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E475AF-5D72-4A0F-929C-361410F2DF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89" b="92000" l="9013" r="89700">
                        <a14:foregroundMark x1="54077" y1="37778" x2="52790" y2="53778"/>
                        <a14:foregroundMark x1="43348" y1="90222" x2="43348" y2="90222"/>
                        <a14:foregroundMark x1="87124" y1="14667" x2="87124" y2="14667"/>
                        <a14:foregroundMark x1="76824" y1="26222" x2="76824" y2="26222"/>
                        <a14:foregroundMark x1="37339" y1="92444" x2="37339" y2="92444"/>
                        <a14:foregroundMark x1="33906" y1="30667" x2="33906" y2="34667"/>
                        <a14:backgroundMark x1="33476" y1="13333" x2="42489" y2="13333"/>
                        <a14:backgroundMark x1="35193" y1="22222" x2="35193" y2="22222"/>
                        <a14:backgroundMark x1="36052" y1="20444" x2="39056" y2="19111"/>
                        <a14:backgroundMark x1="36052" y1="95556" x2="36910" y2="92889"/>
                        <a14:backgroundMark x1="36910" y1="93333" x2="32618" y2="8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8394" y="1266456"/>
            <a:ext cx="992228" cy="958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9CAE7B5-6DC6-457A-BD1D-D4210553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4063"/>
            <a:ext cx="3828450" cy="942000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A6991-F500-4EC8-9467-6A6AC397609E}"/>
              </a:ext>
            </a:extLst>
          </p:cNvPr>
          <p:cNvSpPr txBox="1"/>
          <p:nvPr/>
        </p:nvSpPr>
        <p:spPr>
          <a:xfrm>
            <a:off x="917829" y="2230036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06291-668C-4F03-BEBA-56CB0B0E3EC7}"/>
              </a:ext>
            </a:extLst>
          </p:cNvPr>
          <p:cNvSpPr txBox="1"/>
          <p:nvPr/>
        </p:nvSpPr>
        <p:spPr>
          <a:xfrm>
            <a:off x="1305689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수집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0CAA8-603E-4EE0-95BE-54BFC109118F}"/>
              </a:ext>
            </a:extLst>
          </p:cNvPr>
          <p:cNvSpPr txBox="1"/>
          <p:nvPr/>
        </p:nvSpPr>
        <p:spPr>
          <a:xfrm>
            <a:off x="1305689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소개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F3B2F-939E-4600-8E9F-E606E6A5EB14}"/>
              </a:ext>
            </a:extLst>
          </p:cNvPr>
          <p:cNvSpPr txBox="1"/>
          <p:nvPr/>
        </p:nvSpPr>
        <p:spPr>
          <a:xfrm>
            <a:off x="3010418" y="2230036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EDA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4779F-B381-4C60-B868-8A3AB7A3545A}"/>
              </a:ext>
            </a:extLst>
          </p:cNvPr>
          <p:cNvSpPr txBox="1"/>
          <p:nvPr/>
        </p:nvSpPr>
        <p:spPr>
          <a:xfrm>
            <a:off x="3398278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거주인구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8AB48-F73B-4218-A06B-2D1C9DFE2460}"/>
              </a:ext>
            </a:extLst>
          </p:cNvPr>
          <p:cNvSpPr txBox="1"/>
          <p:nvPr/>
        </p:nvSpPr>
        <p:spPr>
          <a:xfrm>
            <a:off x="3398278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유동인구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D917E-ECEB-4921-BEDE-117751A9E70A}"/>
              </a:ext>
            </a:extLst>
          </p:cNvPr>
          <p:cNvSpPr txBox="1"/>
          <p:nvPr/>
        </p:nvSpPr>
        <p:spPr>
          <a:xfrm>
            <a:off x="5541156" y="2230036"/>
            <a:ext cx="27646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 분석 및 결과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004A3-9E13-44A9-BE22-49EB14E3E4C3}"/>
              </a:ext>
            </a:extLst>
          </p:cNvPr>
          <p:cNvSpPr txBox="1"/>
          <p:nvPr/>
        </p:nvSpPr>
        <p:spPr>
          <a:xfrm>
            <a:off x="5929017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</a:t>
            </a:r>
            <a:r>
              <a:rPr lang="ko-KR" altLang="en-US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전처리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0CF5D-D57B-48A4-8ACF-21EF0033241F}"/>
              </a:ext>
            </a:extLst>
          </p:cNvPr>
          <p:cNvSpPr txBox="1"/>
          <p:nvPr/>
        </p:nvSpPr>
        <p:spPr>
          <a:xfrm>
            <a:off x="5929017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분석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1AE53-5665-49A9-826D-086D57659619}"/>
              </a:ext>
            </a:extLst>
          </p:cNvPr>
          <p:cNvSpPr txBox="1"/>
          <p:nvPr/>
        </p:nvSpPr>
        <p:spPr>
          <a:xfrm>
            <a:off x="3405532" y="324531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음식 관련 카드 소비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A8FBEB-8CA9-47DA-B1D0-F495F26C6A72}"/>
              </a:ext>
            </a:extLst>
          </p:cNvPr>
          <p:cNvSpPr txBox="1"/>
          <p:nvPr/>
        </p:nvSpPr>
        <p:spPr>
          <a:xfrm>
            <a:off x="3405532" y="356519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음식물 쓰레기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BF775-6FC0-4A33-9F7F-6B35F19403E5}"/>
              </a:ext>
            </a:extLst>
          </p:cNvPr>
          <p:cNvSpPr txBox="1"/>
          <p:nvPr/>
        </p:nvSpPr>
        <p:spPr>
          <a:xfrm>
            <a:off x="5929017" y="325742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분석 결과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7926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3905C8-FFA8-4600-9BCE-7ACCE514B1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8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FF8EFFB9-3310-46AE-9C1D-763858DDC869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6F6C8C5A-BECF-499E-A7C4-BCDCDFEDDE9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데이터 수집</a:t>
            </a: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9F531D3-2EE9-4CF1-965E-915CE908B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8443"/>
              </p:ext>
            </p:extLst>
          </p:nvPr>
        </p:nvGraphicFramePr>
        <p:xfrm>
          <a:off x="632757" y="1122580"/>
          <a:ext cx="8019499" cy="350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722">
                  <a:extLst>
                    <a:ext uri="{9D8B030D-6E8A-4147-A177-3AD203B41FA5}">
                      <a16:colId xmlns:a16="http://schemas.microsoft.com/office/drawing/2014/main" val="1558116438"/>
                    </a:ext>
                  </a:extLst>
                </a:gridCol>
                <a:gridCol w="1459006">
                  <a:extLst>
                    <a:ext uri="{9D8B030D-6E8A-4147-A177-3AD203B41FA5}">
                      <a16:colId xmlns:a16="http://schemas.microsoft.com/office/drawing/2014/main" val="1220372400"/>
                    </a:ext>
                  </a:extLst>
                </a:gridCol>
                <a:gridCol w="2460114">
                  <a:extLst>
                    <a:ext uri="{9D8B030D-6E8A-4147-A177-3AD203B41FA5}">
                      <a16:colId xmlns:a16="http://schemas.microsoft.com/office/drawing/2014/main" val="4163994628"/>
                    </a:ext>
                  </a:extLst>
                </a:gridCol>
                <a:gridCol w="1008417">
                  <a:extLst>
                    <a:ext uri="{9D8B030D-6E8A-4147-A177-3AD203B41FA5}">
                      <a16:colId xmlns:a16="http://schemas.microsoft.com/office/drawing/2014/main" val="2796737823"/>
                    </a:ext>
                  </a:extLst>
                </a:gridCol>
                <a:gridCol w="1352240">
                  <a:extLst>
                    <a:ext uri="{9D8B030D-6E8A-4147-A177-3AD203B41FA5}">
                      <a16:colId xmlns:a16="http://schemas.microsoft.com/office/drawing/2014/main" val="491523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데이터명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제공 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75574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음식물 쓰레기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음식물 쓰레기 배출건수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량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및 총 지불금액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※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음식점 음식물 쓰레기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환경관리공단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899388"/>
                  </a:ext>
                </a:extLst>
              </a:tr>
              <a:tr h="1727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해당 시각 정각에 측정한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유동인구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(ex. 30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분은 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집계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 ~ 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KT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988709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단기 체류 외국인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254278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장기 체류 외국인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845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 ~ 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제주도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58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 관련 카드 소비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업종별 음식 관련 카드 결제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신한카드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32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날씨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날씨 데이터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평균기온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일강수량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등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89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연도별 주말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토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및 공휴일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862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82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D8C4FD-BE95-43B3-9FCB-0A4FEE233E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9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C0EF20EF-9D16-454F-A09B-FD84D8B1DDC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BD9302AB-4370-47D8-9227-EAF1159D251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데이터 소개</a:t>
            </a: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2B643114-FDB4-4C1C-A588-DA6A3541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99920"/>
              </p:ext>
            </p:extLst>
          </p:nvPr>
        </p:nvGraphicFramePr>
        <p:xfrm>
          <a:off x="632757" y="1121690"/>
          <a:ext cx="8026314" cy="350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19">
                  <a:extLst>
                    <a:ext uri="{9D8B030D-6E8A-4147-A177-3AD203B41FA5}">
                      <a16:colId xmlns:a16="http://schemas.microsoft.com/office/drawing/2014/main" val="60261111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4130280994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3899680035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3669205085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1897454270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2874216322"/>
                    </a:ext>
                  </a:extLst>
                </a:gridCol>
              </a:tblGrid>
              <a:tr h="3504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음식물 쓰레기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0966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74646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base_date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기준일자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time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집계 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resid_reg_pop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주민등록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699389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city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시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sex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foreign_reg_pop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외국인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24552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emd_cd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행정동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age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total_pop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총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12926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emd_nm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행정동명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resd_pop_cnt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음식 관련 카드 소비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837386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em_area_cd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배출거점지역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work_pop_cnt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근무인구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mct_cat_cd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음식 관련 업종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548579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visit_pop_cnt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방문인구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mct_cat_nm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음식 관련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업종명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060550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em_g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거주지역 행정구역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use_cnt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결제건수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922227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pay_amt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총 지불금액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nationality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외국인 국적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use_amt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61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97896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사용자 지정 3">
      <a:majorFont>
        <a:latin typeface="나눔고딕 ExtraBold"/>
        <a:ea typeface="나눔고딕 ExtraBold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4014</Words>
  <Application>Microsoft Office PowerPoint</Application>
  <PresentationFormat>화면 슬라이드 쇼(16:9)</PresentationFormat>
  <Paragraphs>650</Paragraphs>
  <Slides>41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PT Sans Narrow</vt:lpstr>
      <vt:lpstr>Open Sans</vt:lpstr>
      <vt:lpstr>맑은 고딕</vt:lpstr>
      <vt:lpstr>나눔스퀘어 ExtraBold</vt:lpstr>
      <vt:lpstr>Apple SD Gothic Neo</vt:lpstr>
      <vt:lpstr>나눔고딕 ExtraBold</vt:lpstr>
      <vt:lpstr>NanumGothic ExtraBold</vt:lpstr>
      <vt:lpstr>Arial</vt:lpstr>
      <vt:lpstr>Tropic</vt:lpstr>
      <vt:lpstr>제주지역 음식물 쓰레기 배출량 감소를 위한 예측 모델 수립 및 주요요인 도출</vt:lpstr>
      <vt:lpstr>목차</vt:lpstr>
      <vt:lpstr>PowerPoint 프레젠테이션</vt:lpstr>
      <vt:lpstr>프로젝트 개요</vt:lpstr>
      <vt:lpstr>PowerPoint 프레젠테이션</vt:lpstr>
      <vt:lpstr>PowerPoint 프레젠테이션</vt:lpstr>
      <vt:lpstr>2. 데이터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데이터 분석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제주지역 음식물 쓰레기 배출량 감소를 위한 예측 모델 수립 및 주요요인 도출</dc:title>
  <dc:creator>BoramYun</dc:creator>
  <cp:lastModifiedBy>김형림</cp:lastModifiedBy>
  <cp:revision>72</cp:revision>
  <dcterms:modified xsi:type="dcterms:W3CDTF">2021-11-14T22:30:35Z</dcterms:modified>
</cp:coreProperties>
</file>